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D6AF93-2B85-784A-BF87-A87CB87CBBC5}" v="39" dt="2021-01-25T16:16:47.73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5"/>
  </p:normalViewPr>
  <p:slideViewPr>
    <p:cSldViewPr snapToGrid="0" snapToObjects="1">
      <p:cViewPr varScale="1">
        <p:scale>
          <a:sx n="106" d="100"/>
          <a:sy n="106" d="100"/>
        </p:scale>
        <p:origin x="7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4FCBAE-B60B-47AD-806D-35F2A1ACBFD5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FDBC939-5146-4487-8A34-0E780B54EE3E}">
      <dgm:prSet/>
      <dgm:spPr/>
      <dgm:t>
        <a:bodyPr/>
        <a:lstStyle/>
        <a:p>
          <a:r>
            <a:rPr lang="ru-RU"/>
            <a:t>Площадь 141 кв. м</a:t>
          </a:r>
          <a:endParaRPr lang="en-US"/>
        </a:p>
      </dgm:t>
    </dgm:pt>
    <dgm:pt modelId="{4A97571A-313B-405A-B081-A3FC68244575}" type="parTrans" cxnId="{BED2F202-AF21-4DDE-B91E-4D88E8838DE9}">
      <dgm:prSet/>
      <dgm:spPr/>
      <dgm:t>
        <a:bodyPr/>
        <a:lstStyle/>
        <a:p>
          <a:endParaRPr lang="en-US"/>
        </a:p>
      </dgm:t>
    </dgm:pt>
    <dgm:pt modelId="{B5AD14F9-53A5-4CEF-B5FC-B5CE0F3272C2}" type="sibTrans" cxnId="{BED2F202-AF21-4DDE-B91E-4D88E8838DE9}">
      <dgm:prSet/>
      <dgm:spPr/>
      <dgm:t>
        <a:bodyPr/>
        <a:lstStyle/>
        <a:p>
          <a:endParaRPr lang="en-US"/>
        </a:p>
      </dgm:t>
    </dgm:pt>
    <dgm:pt modelId="{D4F63F21-287F-4FFD-A4F6-4F107343E52C}">
      <dgm:prSet/>
      <dgm:spPr/>
      <dgm:t>
        <a:bodyPr/>
        <a:lstStyle/>
        <a:p>
          <a:r>
            <a:rPr lang="ru-RU" dirty="0"/>
            <a:t>Цена: 3,476,000  дирхам – 946,366 долларов </a:t>
          </a:r>
          <a:endParaRPr lang="en-US" dirty="0"/>
        </a:p>
      </dgm:t>
    </dgm:pt>
    <dgm:pt modelId="{FAA74A3B-0FFE-47F1-B235-902D51998D22}" type="parTrans" cxnId="{25607802-0FE4-4C2B-9D04-C8155C1142EC}">
      <dgm:prSet/>
      <dgm:spPr/>
      <dgm:t>
        <a:bodyPr/>
        <a:lstStyle/>
        <a:p>
          <a:endParaRPr lang="en-US"/>
        </a:p>
      </dgm:t>
    </dgm:pt>
    <dgm:pt modelId="{F3FE8933-BF4E-4565-A980-C8503F15AFEA}" type="sibTrans" cxnId="{25607802-0FE4-4C2B-9D04-C8155C1142EC}">
      <dgm:prSet/>
      <dgm:spPr/>
      <dgm:t>
        <a:bodyPr/>
        <a:lstStyle/>
        <a:p>
          <a:endParaRPr lang="en-US"/>
        </a:p>
      </dgm:t>
    </dgm:pt>
    <dgm:pt modelId="{4D14A662-5B20-44BC-B864-9716A841C51F}">
      <dgm:prSet/>
      <dgm:spPr/>
      <dgm:t>
        <a:bodyPr/>
        <a:lstStyle/>
        <a:p>
          <a:r>
            <a:rPr lang="ru-RU"/>
            <a:t>Цена за 1 кв. м.:  24, 653 дерхама – 6, 712 долларов</a:t>
          </a:r>
          <a:endParaRPr lang="en-US"/>
        </a:p>
      </dgm:t>
    </dgm:pt>
    <dgm:pt modelId="{F01363A4-CA2A-4B2F-8FA7-1BF8771E9F65}" type="parTrans" cxnId="{A5B3B288-486F-4D22-A3A5-CEBAD83A4CEA}">
      <dgm:prSet/>
      <dgm:spPr/>
      <dgm:t>
        <a:bodyPr/>
        <a:lstStyle/>
        <a:p>
          <a:endParaRPr lang="en-US"/>
        </a:p>
      </dgm:t>
    </dgm:pt>
    <dgm:pt modelId="{AE4B0587-6B5D-48B5-ABF6-8F803F31B791}" type="sibTrans" cxnId="{A5B3B288-486F-4D22-A3A5-CEBAD83A4CEA}">
      <dgm:prSet/>
      <dgm:spPr/>
      <dgm:t>
        <a:bodyPr/>
        <a:lstStyle/>
        <a:p>
          <a:endParaRPr lang="en-US"/>
        </a:p>
      </dgm:t>
    </dgm:pt>
    <dgm:pt modelId="{D44664A4-3D98-48EB-B38B-5F0557886FDF}">
      <dgm:prSet/>
      <dgm:spPr/>
      <dgm:t>
        <a:bodyPr/>
        <a:lstStyle/>
        <a:p>
          <a:r>
            <a:rPr lang="ru-RU" dirty="0"/>
            <a:t>На данный момент свободно 6 квартир: 30, 31, 32, 40, 42, 53 этажи.  </a:t>
          </a:r>
          <a:endParaRPr lang="en-US" dirty="0"/>
        </a:p>
      </dgm:t>
    </dgm:pt>
    <dgm:pt modelId="{AA90A7DC-72C7-40A0-9134-CCAE4DFFF548}" type="parTrans" cxnId="{A9E6326C-FB0A-4D86-8FE3-A94F5BEE6A6B}">
      <dgm:prSet/>
      <dgm:spPr/>
      <dgm:t>
        <a:bodyPr/>
        <a:lstStyle/>
        <a:p>
          <a:endParaRPr lang="en-US"/>
        </a:p>
      </dgm:t>
    </dgm:pt>
    <dgm:pt modelId="{80B4F840-AA43-4E92-B289-C014C3BD7731}" type="sibTrans" cxnId="{A9E6326C-FB0A-4D86-8FE3-A94F5BEE6A6B}">
      <dgm:prSet/>
      <dgm:spPr/>
      <dgm:t>
        <a:bodyPr/>
        <a:lstStyle/>
        <a:p>
          <a:endParaRPr lang="en-US"/>
        </a:p>
      </dgm:t>
    </dgm:pt>
    <dgm:pt modelId="{4F6CD7CB-5473-7446-87DA-66946558CA40}" type="pres">
      <dgm:prSet presAssocID="{704FCBAE-B60B-47AD-806D-35F2A1ACBFD5}" presName="vert0" presStyleCnt="0">
        <dgm:presLayoutVars>
          <dgm:dir/>
          <dgm:animOne val="branch"/>
          <dgm:animLvl val="lvl"/>
        </dgm:presLayoutVars>
      </dgm:prSet>
      <dgm:spPr/>
    </dgm:pt>
    <dgm:pt modelId="{379C60D0-593E-4943-A0BC-714E7E630BAD}" type="pres">
      <dgm:prSet presAssocID="{2FDBC939-5146-4487-8A34-0E780B54EE3E}" presName="thickLine" presStyleLbl="alignNode1" presStyleIdx="0" presStyleCnt="4"/>
      <dgm:spPr/>
    </dgm:pt>
    <dgm:pt modelId="{81389B8A-28E3-B74E-B17C-7D16CC2D27B9}" type="pres">
      <dgm:prSet presAssocID="{2FDBC939-5146-4487-8A34-0E780B54EE3E}" presName="horz1" presStyleCnt="0"/>
      <dgm:spPr/>
    </dgm:pt>
    <dgm:pt modelId="{DC52772C-750E-6549-B687-CD5FBCC7EFEC}" type="pres">
      <dgm:prSet presAssocID="{2FDBC939-5146-4487-8A34-0E780B54EE3E}" presName="tx1" presStyleLbl="revTx" presStyleIdx="0" presStyleCnt="4"/>
      <dgm:spPr/>
    </dgm:pt>
    <dgm:pt modelId="{CF9BAF01-A0D6-B54D-BE82-8E0AE514F4D9}" type="pres">
      <dgm:prSet presAssocID="{2FDBC939-5146-4487-8A34-0E780B54EE3E}" presName="vert1" presStyleCnt="0"/>
      <dgm:spPr/>
    </dgm:pt>
    <dgm:pt modelId="{8FBA0389-D637-0947-A41C-F3C37B208E58}" type="pres">
      <dgm:prSet presAssocID="{D4F63F21-287F-4FFD-A4F6-4F107343E52C}" presName="thickLine" presStyleLbl="alignNode1" presStyleIdx="1" presStyleCnt="4"/>
      <dgm:spPr/>
    </dgm:pt>
    <dgm:pt modelId="{D4ED86B4-DFED-5D4E-A55F-ACB092A8FB68}" type="pres">
      <dgm:prSet presAssocID="{D4F63F21-287F-4FFD-A4F6-4F107343E52C}" presName="horz1" presStyleCnt="0"/>
      <dgm:spPr/>
    </dgm:pt>
    <dgm:pt modelId="{A39491A0-4AFD-994E-8377-E95999D2FBDA}" type="pres">
      <dgm:prSet presAssocID="{D4F63F21-287F-4FFD-A4F6-4F107343E52C}" presName="tx1" presStyleLbl="revTx" presStyleIdx="1" presStyleCnt="4"/>
      <dgm:spPr/>
    </dgm:pt>
    <dgm:pt modelId="{28AFB599-7D7C-5B47-A01B-AC487998B6EC}" type="pres">
      <dgm:prSet presAssocID="{D4F63F21-287F-4FFD-A4F6-4F107343E52C}" presName="vert1" presStyleCnt="0"/>
      <dgm:spPr/>
    </dgm:pt>
    <dgm:pt modelId="{136CA5B2-2560-C04A-8CA0-C1A5B51A9257}" type="pres">
      <dgm:prSet presAssocID="{4D14A662-5B20-44BC-B864-9716A841C51F}" presName="thickLine" presStyleLbl="alignNode1" presStyleIdx="2" presStyleCnt="4"/>
      <dgm:spPr/>
    </dgm:pt>
    <dgm:pt modelId="{69ED3ED8-D15B-FF41-9E90-EB84567BB600}" type="pres">
      <dgm:prSet presAssocID="{4D14A662-5B20-44BC-B864-9716A841C51F}" presName="horz1" presStyleCnt="0"/>
      <dgm:spPr/>
    </dgm:pt>
    <dgm:pt modelId="{C1576194-2B1E-BE4B-A1BF-EF4DFFF26106}" type="pres">
      <dgm:prSet presAssocID="{4D14A662-5B20-44BC-B864-9716A841C51F}" presName="tx1" presStyleLbl="revTx" presStyleIdx="2" presStyleCnt="4"/>
      <dgm:spPr/>
    </dgm:pt>
    <dgm:pt modelId="{D41219ED-2715-3C45-83A7-7D59D3EC394B}" type="pres">
      <dgm:prSet presAssocID="{4D14A662-5B20-44BC-B864-9716A841C51F}" presName="vert1" presStyleCnt="0"/>
      <dgm:spPr/>
    </dgm:pt>
    <dgm:pt modelId="{7DAB4EDC-AB4A-AD43-A5DA-8CD9526C4AFE}" type="pres">
      <dgm:prSet presAssocID="{D44664A4-3D98-48EB-B38B-5F0557886FDF}" presName="thickLine" presStyleLbl="alignNode1" presStyleIdx="3" presStyleCnt="4"/>
      <dgm:spPr/>
    </dgm:pt>
    <dgm:pt modelId="{A8880082-DC92-9440-AFFF-02E276F662F9}" type="pres">
      <dgm:prSet presAssocID="{D44664A4-3D98-48EB-B38B-5F0557886FDF}" presName="horz1" presStyleCnt="0"/>
      <dgm:spPr/>
    </dgm:pt>
    <dgm:pt modelId="{27C5C302-2431-794A-9A52-34793A77F838}" type="pres">
      <dgm:prSet presAssocID="{D44664A4-3D98-48EB-B38B-5F0557886FDF}" presName="tx1" presStyleLbl="revTx" presStyleIdx="3" presStyleCnt="4"/>
      <dgm:spPr/>
    </dgm:pt>
    <dgm:pt modelId="{1C0D0FB9-C148-5E44-9E67-1310065F0E90}" type="pres">
      <dgm:prSet presAssocID="{D44664A4-3D98-48EB-B38B-5F0557886FDF}" presName="vert1" presStyleCnt="0"/>
      <dgm:spPr/>
    </dgm:pt>
  </dgm:ptLst>
  <dgm:cxnLst>
    <dgm:cxn modelId="{25607802-0FE4-4C2B-9D04-C8155C1142EC}" srcId="{704FCBAE-B60B-47AD-806D-35F2A1ACBFD5}" destId="{D4F63F21-287F-4FFD-A4F6-4F107343E52C}" srcOrd="1" destOrd="0" parTransId="{FAA74A3B-0FFE-47F1-B235-902D51998D22}" sibTransId="{F3FE8933-BF4E-4565-A980-C8503F15AFEA}"/>
    <dgm:cxn modelId="{BED2F202-AF21-4DDE-B91E-4D88E8838DE9}" srcId="{704FCBAE-B60B-47AD-806D-35F2A1ACBFD5}" destId="{2FDBC939-5146-4487-8A34-0E780B54EE3E}" srcOrd="0" destOrd="0" parTransId="{4A97571A-313B-405A-B081-A3FC68244575}" sibTransId="{B5AD14F9-53A5-4CEF-B5FC-B5CE0F3272C2}"/>
    <dgm:cxn modelId="{CD9EC804-80BF-C942-8509-1A33745E086D}" type="presOf" srcId="{D4F63F21-287F-4FFD-A4F6-4F107343E52C}" destId="{A39491A0-4AFD-994E-8377-E95999D2FBDA}" srcOrd="0" destOrd="0" presId="urn:microsoft.com/office/officeart/2008/layout/LinedList"/>
    <dgm:cxn modelId="{A9E6326C-FB0A-4D86-8FE3-A94F5BEE6A6B}" srcId="{704FCBAE-B60B-47AD-806D-35F2A1ACBFD5}" destId="{D44664A4-3D98-48EB-B38B-5F0557886FDF}" srcOrd="3" destOrd="0" parTransId="{AA90A7DC-72C7-40A0-9134-CCAE4DFFF548}" sibTransId="{80B4F840-AA43-4E92-B289-C014C3BD7731}"/>
    <dgm:cxn modelId="{D7856973-E826-174C-8E77-3DFBA772943E}" type="presOf" srcId="{2FDBC939-5146-4487-8A34-0E780B54EE3E}" destId="{DC52772C-750E-6549-B687-CD5FBCC7EFEC}" srcOrd="0" destOrd="0" presId="urn:microsoft.com/office/officeart/2008/layout/LinedList"/>
    <dgm:cxn modelId="{ACF8CF81-6891-B645-AB81-9EC5E3325A58}" type="presOf" srcId="{704FCBAE-B60B-47AD-806D-35F2A1ACBFD5}" destId="{4F6CD7CB-5473-7446-87DA-66946558CA40}" srcOrd="0" destOrd="0" presId="urn:microsoft.com/office/officeart/2008/layout/LinedList"/>
    <dgm:cxn modelId="{A5B3B288-486F-4D22-A3A5-CEBAD83A4CEA}" srcId="{704FCBAE-B60B-47AD-806D-35F2A1ACBFD5}" destId="{4D14A662-5B20-44BC-B864-9716A841C51F}" srcOrd="2" destOrd="0" parTransId="{F01363A4-CA2A-4B2F-8FA7-1BF8771E9F65}" sibTransId="{AE4B0587-6B5D-48B5-ABF6-8F803F31B791}"/>
    <dgm:cxn modelId="{114930DD-BC3B-4F44-BDD0-FFB804AED262}" type="presOf" srcId="{D44664A4-3D98-48EB-B38B-5F0557886FDF}" destId="{27C5C302-2431-794A-9A52-34793A77F838}" srcOrd="0" destOrd="0" presId="urn:microsoft.com/office/officeart/2008/layout/LinedList"/>
    <dgm:cxn modelId="{559EFDEB-A166-D241-A11C-AA2928857D50}" type="presOf" srcId="{4D14A662-5B20-44BC-B864-9716A841C51F}" destId="{C1576194-2B1E-BE4B-A1BF-EF4DFFF26106}" srcOrd="0" destOrd="0" presId="urn:microsoft.com/office/officeart/2008/layout/LinedList"/>
    <dgm:cxn modelId="{E8929AFB-6766-7547-B0FF-3BCA01A1BE33}" type="presParOf" srcId="{4F6CD7CB-5473-7446-87DA-66946558CA40}" destId="{379C60D0-593E-4943-A0BC-714E7E630BAD}" srcOrd="0" destOrd="0" presId="urn:microsoft.com/office/officeart/2008/layout/LinedList"/>
    <dgm:cxn modelId="{CF5E993C-C236-AD4E-93E3-3CE19601A09A}" type="presParOf" srcId="{4F6CD7CB-5473-7446-87DA-66946558CA40}" destId="{81389B8A-28E3-B74E-B17C-7D16CC2D27B9}" srcOrd="1" destOrd="0" presId="urn:microsoft.com/office/officeart/2008/layout/LinedList"/>
    <dgm:cxn modelId="{2D17CDB6-2B18-2B45-8A6F-8FDB955BA9DF}" type="presParOf" srcId="{81389B8A-28E3-B74E-B17C-7D16CC2D27B9}" destId="{DC52772C-750E-6549-B687-CD5FBCC7EFEC}" srcOrd="0" destOrd="0" presId="urn:microsoft.com/office/officeart/2008/layout/LinedList"/>
    <dgm:cxn modelId="{FC3FA3A4-9028-2549-9D74-22655B4DF826}" type="presParOf" srcId="{81389B8A-28E3-B74E-B17C-7D16CC2D27B9}" destId="{CF9BAF01-A0D6-B54D-BE82-8E0AE514F4D9}" srcOrd="1" destOrd="0" presId="urn:microsoft.com/office/officeart/2008/layout/LinedList"/>
    <dgm:cxn modelId="{994F873D-65F9-5A4A-B7DB-7EF1D4F61BFD}" type="presParOf" srcId="{4F6CD7CB-5473-7446-87DA-66946558CA40}" destId="{8FBA0389-D637-0947-A41C-F3C37B208E58}" srcOrd="2" destOrd="0" presId="urn:microsoft.com/office/officeart/2008/layout/LinedList"/>
    <dgm:cxn modelId="{D0644E92-9E1B-B040-A183-1B701EE062EE}" type="presParOf" srcId="{4F6CD7CB-5473-7446-87DA-66946558CA40}" destId="{D4ED86B4-DFED-5D4E-A55F-ACB092A8FB68}" srcOrd="3" destOrd="0" presId="urn:microsoft.com/office/officeart/2008/layout/LinedList"/>
    <dgm:cxn modelId="{10D7F293-EA41-F545-B885-9814CB03A5C8}" type="presParOf" srcId="{D4ED86B4-DFED-5D4E-A55F-ACB092A8FB68}" destId="{A39491A0-4AFD-994E-8377-E95999D2FBDA}" srcOrd="0" destOrd="0" presId="urn:microsoft.com/office/officeart/2008/layout/LinedList"/>
    <dgm:cxn modelId="{365C4A72-5C8E-AC4A-B690-A494B39993F0}" type="presParOf" srcId="{D4ED86B4-DFED-5D4E-A55F-ACB092A8FB68}" destId="{28AFB599-7D7C-5B47-A01B-AC487998B6EC}" srcOrd="1" destOrd="0" presId="urn:microsoft.com/office/officeart/2008/layout/LinedList"/>
    <dgm:cxn modelId="{369FEDF6-94B9-E141-90FD-888E2260F8AA}" type="presParOf" srcId="{4F6CD7CB-5473-7446-87DA-66946558CA40}" destId="{136CA5B2-2560-C04A-8CA0-C1A5B51A9257}" srcOrd="4" destOrd="0" presId="urn:microsoft.com/office/officeart/2008/layout/LinedList"/>
    <dgm:cxn modelId="{3A0FDF6B-DBA9-0C4C-BA39-2F9F8E218311}" type="presParOf" srcId="{4F6CD7CB-5473-7446-87DA-66946558CA40}" destId="{69ED3ED8-D15B-FF41-9E90-EB84567BB600}" srcOrd="5" destOrd="0" presId="urn:microsoft.com/office/officeart/2008/layout/LinedList"/>
    <dgm:cxn modelId="{1934E895-D748-7E47-A6A5-66FCF74B5BAA}" type="presParOf" srcId="{69ED3ED8-D15B-FF41-9E90-EB84567BB600}" destId="{C1576194-2B1E-BE4B-A1BF-EF4DFFF26106}" srcOrd="0" destOrd="0" presId="urn:microsoft.com/office/officeart/2008/layout/LinedList"/>
    <dgm:cxn modelId="{1F0B3A60-8782-854F-9CD1-A177441A5BCF}" type="presParOf" srcId="{69ED3ED8-D15B-FF41-9E90-EB84567BB600}" destId="{D41219ED-2715-3C45-83A7-7D59D3EC394B}" srcOrd="1" destOrd="0" presId="urn:microsoft.com/office/officeart/2008/layout/LinedList"/>
    <dgm:cxn modelId="{610FDF55-80B9-4F4B-A5F3-EC928C9062F8}" type="presParOf" srcId="{4F6CD7CB-5473-7446-87DA-66946558CA40}" destId="{7DAB4EDC-AB4A-AD43-A5DA-8CD9526C4AFE}" srcOrd="6" destOrd="0" presId="urn:microsoft.com/office/officeart/2008/layout/LinedList"/>
    <dgm:cxn modelId="{52DA6DD2-F6CE-C248-B5BB-F55B10AB675C}" type="presParOf" srcId="{4F6CD7CB-5473-7446-87DA-66946558CA40}" destId="{A8880082-DC92-9440-AFFF-02E276F662F9}" srcOrd="7" destOrd="0" presId="urn:microsoft.com/office/officeart/2008/layout/LinedList"/>
    <dgm:cxn modelId="{99500777-DE1B-DF49-B0F8-9423371A850C}" type="presParOf" srcId="{A8880082-DC92-9440-AFFF-02E276F662F9}" destId="{27C5C302-2431-794A-9A52-34793A77F838}" srcOrd="0" destOrd="0" presId="urn:microsoft.com/office/officeart/2008/layout/LinedList"/>
    <dgm:cxn modelId="{B8D4C3D2-EDDA-A54B-8E0A-F461F4179AED}" type="presParOf" srcId="{A8880082-DC92-9440-AFFF-02E276F662F9}" destId="{1C0D0FB9-C148-5E44-9E67-1310065F0E9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9C60D0-593E-4943-A0BC-714E7E630BAD}">
      <dsp:nvSpPr>
        <dsp:cNvPr id="0" name=""/>
        <dsp:cNvSpPr/>
      </dsp:nvSpPr>
      <dsp:spPr>
        <a:xfrm>
          <a:off x="0" y="0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52772C-750E-6549-B687-CD5FBCC7EFEC}">
      <dsp:nvSpPr>
        <dsp:cNvPr id="0" name=""/>
        <dsp:cNvSpPr/>
      </dsp:nvSpPr>
      <dsp:spPr>
        <a:xfrm>
          <a:off x="0" y="0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Площадь 141 кв. м</a:t>
          </a:r>
          <a:endParaRPr lang="en-US" sz="3000" kern="1200"/>
        </a:p>
      </dsp:txBody>
      <dsp:txXfrm>
        <a:off x="0" y="0"/>
        <a:ext cx="10515600" cy="1087834"/>
      </dsp:txXfrm>
    </dsp:sp>
    <dsp:sp modelId="{8FBA0389-D637-0947-A41C-F3C37B208E58}">
      <dsp:nvSpPr>
        <dsp:cNvPr id="0" name=""/>
        <dsp:cNvSpPr/>
      </dsp:nvSpPr>
      <dsp:spPr>
        <a:xfrm>
          <a:off x="0" y="108783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491A0-4AFD-994E-8377-E95999D2FBDA}">
      <dsp:nvSpPr>
        <dsp:cNvPr id="0" name=""/>
        <dsp:cNvSpPr/>
      </dsp:nvSpPr>
      <dsp:spPr>
        <a:xfrm>
          <a:off x="0" y="1087834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Цена: 3,476,000  дирхам – 946,366 долларов </a:t>
          </a:r>
          <a:endParaRPr lang="en-US" sz="3000" kern="1200" dirty="0"/>
        </a:p>
      </dsp:txBody>
      <dsp:txXfrm>
        <a:off x="0" y="1087834"/>
        <a:ext cx="10515600" cy="1087834"/>
      </dsp:txXfrm>
    </dsp:sp>
    <dsp:sp modelId="{136CA5B2-2560-C04A-8CA0-C1A5B51A9257}">
      <dsp:nvSpPr>
        <dsp:cNvPr id="0" name=""/>
        <dsp:cNvSpPr/>
      </dsp:nvSpPr>
      <dsp:spPr>
        <a:xfrm>
          <a:off x="0" y="2175669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576194-2B1E-BE4B-A1BF-EF4DFFF26106}">
      <dsp:nvSpPr>
        <dsp:cNvPr id="0" name=""/>
        <dsp:cNvSpPr/>
      </dsp:nvSpPr>
      <dsp:spPr>
        <a:xfrm>
          <a:off x="0" y="2175669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Цена за 1 кв. м.:  24, 653 дерхама – 6, 712 долларов</a:t>
          </a:r>
          <a:endParaRPr lang="en-US" sz="3000" kern="1200"/>
        </a:p>
      </dsp:txBody>
      <dsp:txXfrm>
        <a:off x="0" y="2175669"/>
        <a:ext cx="10515600" cy="1087834"/>
      </dsp:txXfrm>
    </dsp:sp>
    <dsp:sp modelId="{7DAB4EDC-AB4A-AD43-A5DA-8CD9526C4AFE}">
      <dsp:nvSpPr>
        <dsp:cNvPr id="0" name=""/>
        <dsp:cNvSpPr/>
      </dsp:nvSpPr>
      <dsp:spPr>
        <a:xfrm>
          <a:off x="0" y="326350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7C5C302-2431-794A-9A52-34793A77F838}">
      <dsp:nvSpPr>
        <dsp:cNvPr id="0" name=""/>
        <dsp:cNvSpPr/>
      </dsp:nvSpPr>
      <dsp:spPr>
        <a:xfrm>
          <a:off x="0" y="3263503"/>
          <a:ext cx="10515600" cy="108783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 dirty="0"/>
            <a:t>На данный момент свободно 6 квартир: 30, 31, 32, 40, 42, 53 этажи.  </a:t>
          </a:r>
          <a:endParaRPr lang="en-US" sz="3000" kern="1200" dirty="0"/>
        </a:p>
      </dsp:txBody>
      <dsp:txXfrm>
        <a:off x="0" y="3263503"/>
        <a:ext cx="10515600" cy="10878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C23B0B-CC16-C44B-BF81-25620B448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B03261-A688-714E-8441-0B5F9E90B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DB74DE8-51CD-D741-A0BD-8B01AD68F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F089FF-DE39-6C4D-B268-1572523D8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BB15E2-D9A9-1245-89B3-38DE469BF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88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401B33-4AD8-284C-A2A0-165293E6F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F32E87D-BDE4-DF49-9CE2-2D5F84EA9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F090B3-DA8F-1D48-91E6-4A9DE385B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597321-6B5A-2F4B-B4FA-FC766013D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414B23-F42B-5948-B2FE-465E03767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108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578E3DA-6DB0-164C-A4C6-DEE7D5C13C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C03DBFD-8582-7B49-BDBC-E19D258465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D5DD00-2BE1-7546-B6C7-734616383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284E9A-0003-C749-8676-18D797B1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46F659-F238-1B4C-9BE0-11B0D128C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3032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63EB38-8EB2-E546-B8BB-70578AD4B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7D592C-BC00-2F40-B38D-E5640619F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03DD83-91A0-6148-ADF6-D2248648B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586FFB1-7A24-2E4C-90C2-5646B98EFB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AEEF1B-48E2-CD4B-9359-8BF90019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8792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735D73-D5E1-D347-B555-2A0A7B80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C662014-B896-1448-B763-CA174A512E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3216CD-0397-4741-A002-7CC0D364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094700-2796-7940-9344-06A8B9EB1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295C58-61BE-7041-ABD4-58773CBBA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256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77DB00-F92B-224D-889B-419BD3A24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6B48C2-5A18-FD4C-840E-75010B8FB6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148667B-06BB-8F45-B0FA-35F8F51E8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6D9D2B-C2F0-F44A-A923-C7B19977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D4C4272-A204-3344-A36E-74667B301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492532-9B38-F642-8553-118BA5EC6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132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013976-00B5-644C-839F-0CFB6FF99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2E1CFC7-4FEE-A249-AC02-16B327BF5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3EAFE97-642D-DE41-B007-A27E5B5792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CB29731-FE1D-904C-BA3A-E9B9743D0C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55A5521-3794-2C49-8400-8058F5DDC6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2A86264-397F-B846-9850-8FBCE86BF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E751FDC-7EB4-6247-BD55-8623EBCE7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135D4B-D64B-9F40-9B44-E5223649D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265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398B3E-76C5-224E-A74D-7C043709F7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0C120C4-AA10-DA44-B406-67E5D89EA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717D9E-4152-5545-AD7F-94EF30B98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819D2A6-06B8-104D-9C8E-DFDA242F1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16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B2EA49C-F2A0-7D41-B8C4-3291B3DC5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55FBD95-30AA-2245-AB16-3617CAD76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1ACEC2-9F49-E840-936F-F4519D8E5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862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E6F0EA-9020-754E-8848-7EFDD9E9E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839DE5-F070-654D-909E-F974780C78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9C3B57-008E-A34F-9633-608B2E4D3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5075B9-293D-0044-A394-455781402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24BB20-A805-E747-8567-59D257272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2688766-2D03-1949-A54F-F477310BC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2091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64B3DD-6E1B-624C-A0FD-D137D5C4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693411C-EAE9-424A-B8D2-D6FFF22318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AC07D62-EF2D-0743-9A02-490DBC097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D1707B-72B3-1B4D-9BF3-6DC6E8468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5E783C-C4DC-0240-A37F-D915156B7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F53EB02-6260-7C48-987A-3EF9D4612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017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E82B18-9B43-4E4B-A158-CED813B47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D59D53-6689-C346-AF5E-5EDD4A4D90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FEA221-2661-E842-B56C-B839697D8F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14B1FD-4B27-C44F-8AB7-77EC66B5846D}" type="datetimeFigureOut">
              <a:rPr lang="ru-RU" smtClean="0"/>
              <a:t>23.03.2022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3D4951-0A4E-F04E-B7CF-0BEC0BCDD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0BC5AFB-EAF9-0949-ADFE-1EB60BAD5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5D5042-D1B5-8D44-BC0D-220B77FF79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47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4B09E-1CD3-8542-80AE-DD28C7C2F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64614" y="1783959"/>
            <a:ext cx="4087306" cy="2889114"/>
          </a:xfrm>
        </p:spPr>
        <p:txBody>
          <a:bodyPr anchor="b">
            <a:normAutofit/>
          </a:bodyPr>
          <a:lstStyle/>
          <a:p>
            <a:pPr algn="l"/>
            <a:r>
              <a:rPr lang="en-US" sz="5400"/>
              <a:t>Jumeirah Living Marina Gate </a:t>
            </a:r>
            <a:endParaRPr lang="ru-RU" sz="54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A66D07-D639-488C-8A5D-57E36EAFCB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65" r="12782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180147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ешний, небо, город, здание&#10;&#10;Автоматически созданное описание">
            <a:extLst>
              <a:ext uri="{FF2B5EF4-FFF2-40B4-BE49-F238E27FC236}">
                <a16:creationId xmlns:a16="http://schemas.microsoft.com/office/drawing/2014/main" id="{920F6EB8-1820-BB45-A7C3-3D887BFEB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968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Rectangle 78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898A99-42AB-C549-A732-775296A8A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Вид Full Marina View </a:t>
            </a:r>
          </a:p>
        </p:txBody>
      </p:sp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08F85F92-F511-2943-A8CA-C33C15B906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92" r="-2" b="-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173B1CF-EE12-7E40-A3E4-2DC239E562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767" r="974" b="1"/>
          <a:stretch/>
        </p:blipFill>
        <p:spPr>
          <a:xfrm rot="5400000">
            <a:off x="4916034" y="44654"/>
            <a:ext cx="2985818" cy="3539976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5D0BEDDE-1DD3-DB47-917E-59DADB1A14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749" r="21911" b="-3"/>
          <a:stretch/>
        </p:blipFill>
        <p:spPr>
          <a:xfrm rot="5400000">
            <a:off x="8623456" y="46848"/>
            <a:ext cx="2985818" cy="3535590"/>
          </a:xfrm>
          <a:prstGeom prst="rect">
            <a:avLst/>
          </a:prstGeom>
        </p:spPr>
      </p:pic>
      <p:cxnSp>
        <p:nvCxnSpPr>
          <p:cNvPr id="84" name="Straight Connector 8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55D0C7B0-29FF-654C-9CAD-09E2D5C901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779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54DDE1-5E62-854B-8C5D-42964A9B5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9148" y="643467"/>
            <a:ext cx="8913704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96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D4264-EED4-D046-AC92-804C09C0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/>
              <a:t>Квартира на две спальни</a:t>
            </a:r>
            <a:endParaRPr lang="ru-RU" dirty="0"/>
          </a:p>
        </p:txBody>
      </p:sp>
      <p:graphicFrame>
        <p:nvGraphicFramePr>
          <p:cNvPr id="8" name="Объект 4">
            <a:extLst>
              <a:ext uri="{FF2B5EF4-FFF2-40B4-BE49-F238E27FC236}">
                <a16:creationId xmlns:a16="http://schemas.microsoft.com/office/drawing/2014/main" id="{6A7C87EA-EB58-4D90-8227-10E62B4402E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861849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89892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5F6AC-0047-5342-A224-0C060E5CBA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9176"/>
          <a:stretch/>
        </p:blipFill>
        <p:spPr>
          <a:xfrm>
            <a:off x="919646" y="643467"/>
            <a:ext cx="10352708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505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20">
            <a:extLst>
              <a:ext uri="{FF2B5EF4-FFF2-40B4-BE49-F238E27FC236}">
                <a16:creationId xmlns:a16="http://schemas.microsoft.com/office/drawing/2014/main" id="{A0339EE9-5436-4860-BBFC-7CD7C90DBA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22">
            <a:extLst>
              <a:ext uri="{FF2B5EF4-FFF2-40B4-BE49-F238E27FC236}">
                <a16:creationId xmlns:a16="http://schemas.microsoft.com/office/drawing/2014/main" id="{AA770EBD-5B77-46EC-BF58-EF27ACD6B4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5" y="0"/>
            <a:ext cx="7537705" cy="6858000"/>
          </a:xfrm>
          <a:custGeom>
            <a:avLst/>
            <a:gdLst>
              <a:gd name="connsiteX0" fmla="*/ 1008599 w 7299977"/>
              <a:gd name="connsiteY0" fmla="*/ 0 h 6858000"/>
              <a:gd name="connsiteX1" fmla="*/ 4420653 w 7299977"/>
              <a:gd name="connsiteY1" fmla="*/ 0 h 6858000"/>
              <a:gd name="connsiteX2" fmla="*/ 5511704 w 7299977"/>
              <a:gd name="connsiteY2" fmla="*/ 0 h 6858000"/>
              <a:gd name="connsiteX3" fmla="*/ 7299977 w 7299977"/>
              <a:gd name="connsiteY3" fmla="*/ 0 h 6858000"/>
              <a:gd name="connsiteX4" fmla="*/ 7299977 w 7299977"/>
              <a:gd name="connsiteY4" fmla="*/ 6858000 h 6858000"/>
              <a:gd name="connsiteX5" fmla="*/ 5511704 w 7299977"/>
              <a:gd name="connsiteY5" fmla="*/ 6858000 h 6858000"/>
              <a:gd name="connsiteX6" fmla="*/ 4420653 w 7299977"/>
              <a:gd name="connsiteY6" fmla="*/ 6858000 h 6858000"/>
              <a:gd name="connsiteX7" fmla="*/ 1592997 w 7299977"/>
              <a:gd name="connsiteY7" fmla="*/ 6858000 h 6858000"/>
              <a:gd name="connsiteX8" fmla="*/ 1232473 w 7299977"/>
              <a:gd name="connsiteY8" fmla="*/ 6658805 h 6858000"/>
              <a:gd name="connsiteX9" fmla="*/ 1075471 w 7299977"/>
              <a:gd name="connsiteY9" fmla="*/ 6431153 h 6858000"/>
              <a:gd name="connsiteX10" fmla="*/ 1020229 w 7299977"/>
              <a:gd name="connsiteY10" fmla="*/ 6367127 h 6858000"/>
              <a:gd name="connsiteX11" fmla="*/ 883579 w 7299977"/>
              <a:gd name="connsiteY11" fmla="*/ 6281757 h 6858000"/>
              <a:gd name="connsiteX12" fmla="*/ 645167 w 7299977"/>
              <a:gd name="connsiteY12" fmla="*/ 6100347 h 6858000"/>
              <a:gd name="connsiteX13" fmla="*/ 732391 w 7299977"/>
              <a:gd name="connsiteY13" fmla="*/ 6057663 h 6858000"/>
              <a:gd name="connsiteX14" fmla="*/ 985339 w 7299977"/>
              <a:gd name="connsiteY14" fmla="*/ 6167932 h 6858000"/>
              <a:gd name="connsiteX15" fmla="*/ 1168509 w 7299977"/>
              <a:gd name="connsiteY15" fmla="*/ 6196388 h 6858000"/>
              <a:gd name="connsiteX16" fmla="*/ 909746 w 7299977"/>
              <a:gd name="connsiteY16" fmla="*/ 6004307 h 6858000"/>
              <a:gd name="connsiteX17" fmla="*/ 659704 w 7299977"/>
              <a:gd name="connsiteY17" fmla="*/ 5755314 h 6858000"/>
              <a:gd name="connsiteX18" fmla="*/ 851597 w 7299977"/>
              <a:gd name="connsiteY18" fmla="*/ 5801555 h 6858000"/>
              <a:gd name="connsiteX19" fmla="*/ 860319 w 7299977"/>
              <a:gd name="connsiteY19" fmla="*/ 5769542 h 6858000"/>
              <a:gd name="connsiteX20" fmla="*/ 691686 w 7299977"/>
              <a:gd name="connsiteY20" fmla="*/ 5474306 h 6858000"/>
              <a:gd name="connsiteX21" fmla="*/ 610278 w 7299977"/>
              <a:gd name="connsiteY21" fmla="*/ 5353367 h 6858000"/>
              <a:gd name="connsiteX22" fmla="*/ 238123 w 7299977"/>
              <a:gd name="connsiteY22" fmla="*/ 4994104 h 6858000"/>
              <a:gd name="connsiteX23" fmla="*/ 592833 w 7299977"/>
              <a:gd name="connsiteY23" fmla="*/ 5154171 h 6858000"/>
              <a:gd name="connsiteX24" fmla="*/ 226494 w 7299977"/>
              <a:gd name="connsiteY24" fmla="*/ 4805580 h 6858000"/>
              <a:gd name="connsiteX25" fmla="*/ 49139 w 7299977"/>
              <a:gd name="connsiteY25" fmla="*/ 4677526 h 6858000"/>
              <a:gd name="connsiteX26" fmla="*/ 5527 w 7299977"/>
              <a:gd name="connsiteY26" fmla="*/ 4602828 h 6858000"/>
              <a:gd name="connsiteX27" fmla="*/ 84029 w 7299977"/>
              <a:gd name="connsiteY27" fmla="*/ 4585042 h 6858000"/>
              <a:gd name="connsiteX28" fmla="*/ 325347 w 7299977"/>
              <a:gd name="connsiteY28" fmla="*/ 4613499 h 6858000"/>
              <a:gd name="connsiteX29" fmla="*/ 25879 w 7299977"/>
              <a:gd name="connsiteY29" fmla="*/ 4378734 h 6858000"/>
              <a:gd name="connsiteX30" fmla="*/ 249753 w 7299977"/>
              <a:gd name="connsiteY30" fmla="*/ 4414305 h 6858000"/>
              <a:gd name="connsiteX31" fmla="*/ 313718 w 7299977"/>
              <a:gd name="connsiteY31" fmla="*/ 4321821 h 6858000"/>
              <a:gd name="connsiteX32" fmla="*/ 418386 w 7299977"/>
              <a:gd name="connsiteY32" fmla="*/ 4172424 h 6858000"/>
              <a:gd name="connsiteX33" fmla="*/ 491072 w 7299977"/>
              <a:gd name="connsiteY33" fmla="*/ 4090612 h 6858000"/>
              <a:gd name="connsiteX34" fmla="*/ 520147 w 7299977"/>
              <a:gd name="connsiteY34" fmla="*/ 3827390 h 6858000"/>
              <a:gd name="connsiteX35" fmla="*/ 459090 w 7299977"/>
              <a:gd name="connsiteY35" fmla="*/ 3539269 h 6858000"/>
              <a:gd name="connsiteX36" fmla="*/ 290458 w 7299977"/>
              <a:gd name="connsiteY36" fmla="*/ 3393429 h 6858000"/>
              <a:gd name="connsiteX37" fmla="*/ 339884 w 7299977"/>
              <a:gd name="connsiteY37" fmla="*/ 3229805 h 6858000"/>
              <a:gd name="connsiteX38" fmla="*/ 697501 w 7299977"/>
              <a:gd name="connsiteY38" fmla="*/ 3329402 h 6858000"/>
              <a:gd name="connsiteX39" fmla="*/ 165437 w 7299977"/>
              <a:gd name="connsiteY39" fmla="*/ 2941684 h 6858000"/>
              <a:gd name="connsiteX40" fmla="*/ 255568 w 7299977"/>
              <a:gd name="connsiteY40" fmla="*/ 2923898 h 6858000"/>
              <a:gd name="connsiteX41" fmla="*/ 578296 w 7299977"/>
              <a:gd name="connsiteY41" fmla="*/ 2703362 h 6858000"/>
              <a:gd name="connsiteX42" fmla="*/ 595740 w 7299977"/>
              <a:gd name="connsiteY42" fmla="*/ 2692689 h 6858000"/>
              <a:gd name="connsiteX43" fmla="*/ 650982 w 7299977"/>
              <a:gd name="connsiteY43" fmla="*/ 2553965 h 6858000"/>
              <a:gd name="connsiteX44" fmla="*/ 825429 w 7299977"/>
              <a:gd name="connsiteY44" fmla="*/ 2532623 h 6858000"/>
              <a:gd name="connsiteX45" fmla="*/ 970802 w 7299977"/>
              <a:gd name="connsiteY45" fmla="*/ 2564636 h 6858000"/>
              <a:gd name="connsiteX46" fmla="*/ 1127805 w 7299977"/>
              <a:gd name="connsiteY46" fmla="*/ 2525509 h 6858000"/>
              <a:gd name="connsiteX47" fmla="*/ 1267362 w 7299977"/>
              <a:gd name="connsiteY47" fmla="*/ 2543294 h 6858000"/>
              <a:gd name="connsiteX48" fmla="*/ 1386568 w 7299977"/>
              <a:gd name="connsiteY48" fmla="*/ 2518395 h 6858000"/>
              <a:gd name="connsiteX49" fmla="*/ 1270270 w 7299977"/>
              <a:gd name="connsiteY49" fmla="*/ 2401012 h 6858000"/>
              <a:gd name="connsiteX50" fmla="*/ 1107453 w 7299977"/>
              <a:gd name="connsiteY50" fmla="*/ 2401012 h 6858000"/>
              <a:gd name="connsiteX51" fmla="*/ 991154 w 7299977"/>
              <a:gd name="connsiteY51" fmla="*/ 2326314 h 6858000"/>
              <a:gd name="connsiteX52" fmla="*/ 880671 w 7299977"/>
              <a:gd name="connsiteY52" fmla="*/ 2191146 h 6858000"/>
              <a:gd name="connsiteX53" fmla="*/ 491072 w 7299977"/>
              <a:gd name="connsiteY53" fmla="*/ 1974165 h 6858000"/>
              <a:gd name="connsiteX54" fmla="*/ 421293 w 7299977"/>
              <a:gd name="connsiteY54" fmla="*/ 1892353 h 6858000"/>
              <a:gd name="connsiteX55" fmla="*/ 1531941 w 7299977"/>
              <a:gd name="connsiteY55" fmla="*/ 2208931 h 6858000"/>
              <a:gd name="connsiteX56" fmla="*/ 1188861 w 7299977"/>
              <a:gd name="connsiteY56" fmla="*/ 2077320 h 6858000"/>
              <a:gd name="connsiteX57" fmla="*/ 1421458 w 7299977"/>
              <a:gd name="connsiteY57" fmla="*/ 2102219 h 6858000"/>
              <a:gd name="connsiteX58" fmla="*/ 1549386 w 7299977"/>
              <a:gd name="connsiteY58" fmla="*/ 2013292 h 6858000"/>
              <a:gd name="connsiteX59" fmla="*/ 1549386 w 7299977"/>
              <a:gd name="connsiteY59" fmla="*/ 1984836 h 6858000"/>
              <a:gd name="connsiteX60" fmla="*/ 1453440 w 7299977"/>
              <a:gd name="connsiteY60" fmla="*/ 1903025 h 6858000"/>
              <a:gd name="connsiteX61" fmla="*/ 1398198 w 7299977"/>
              <a:gd name="connsiteY61" fmla="*/ 1849668 h 6858000"/>
              <a:gd name="connsiteX62" fmla="*/ 1247011 w 7299977"/>
              <a:gd name="connsiteY62" fmla="*/ 1657587 h 6858000"/>
              <a:gd name="connsiteX63" fmla="*/ 1354586 w 7299977"/>
              <a:gd name="connsiteY63" fmla="*/ 1636245 h 6858000"/>
              <a:gd name="connsiteX64" fmla="*/ 1395290 w 7299977"/>
              <a:gd name="connsiteY64" fmla="*/ 1597117 h 6858000"/>
              <a:gd name="connsiteX65" fmla="*/ 1366216 w 7299977"/>
              <a:gd name="connsiteY65" fmla="*/ 1540204 h 6858000"/>
              <a:gd name="connsiteX66" fmla="*/ 1031858 w 7299977"/>
              <a:gd name="connsiteY66" fmla="*/ 1365909 h 6858000"/>
              <a:gd name="connsiteX67" fmla="*/ 1005692 w 7299977"/>
              <a:gd name="connsiteY67" fmla="*/ 1230741 h 6858000"/>
              <a:gd name="connsiteX68" fmla="*/ 1069655 w 7299977"/>
              <a:gd name="connsiteY68" fmla="*/ 1209399 h 6858000"/>
              <a:gd name="connsiteX69" fmla="*/ 1142342 w 7299977"/>
              <a:gd name="connsiteY69" fmla="*/ 1220069 h 6858000"/>
              <a:gd name="connsiteX70" fmla="*/ 1084193 w 7299977"/>
              <a:gd name="connsiteY70" fmla="*/ 1113358 h 6858000"/>
              <a:gd name="connsiteX71" fmla="*/ 848689 w 7299977"/>
              <a:gd name="connsiteY71" fmla="*/ 1006647 h 6858000"/>
              <a:gd name="connsiteX72" fmla="*/ 805077 w 7299977"/>
              <a:gd name="connsiteY72" fmla="*/ 949734 h 6858000"/>
              <a:gd name="connsiteX73" fmla="*/ 863226 w 7299977"/>
              <a:gd name="connsiteY73" fmla="*/ 921277 h 6858000"/>
              <a:gd name="connsiteX74" fmla="*/ 906838 w 7299977"/>
              <a:gd name="connsiteY74" fmla="*/ 910606 h 6858000"/>
              <a:gd name="connsiteX75" fmla="*/ 5527 w 7299977"/>
              <a:gd name="connsiteY75" fmla="*/ 465975 h 6858000"/>
              <a:gd name="connsiteX76" fmla="*/ 209049 w 7299977"/>
              <a:gd name="connsiteY76" fmla="*/ 462417 h 6858000"/>
              <a:gd name="connsiteX77" fmla="*/ 409664 w 7299977"/>
              <a:gd name="connsiteY77" fmla="*/ 533558 h 6858000"/>
              <a:gd name="connsiteX78" fmla="*/ 621908 w 7299977"/>
              <a:gd name="connsiteY78" fmla="*/ 522887 h 6858000"/>
              <a:gd name="connsiteX79" fmla="*/ 822522 w 7299977"/>
              <a:gd name="connsiteY79" fmla="*/ 558458 h 6858000"/>
              <a:gd name="connsiteX80" fmla="*/ 996969 w 7299977"/>
              <a:gd name="connsiteY80" fmla="*/ 558458 h 6858000"/>
              <a:gd name="connsiteX81" fmla="*/ 834151 w 7299977"/>
              <a:gd name="connsiteY81" fmla="*/ 505101 h 6858000"/>
              <a:gd name="connsiteX82" fmla="*/ 773095 w 7299977"/>
              <a:gd name="connsiteY82" fmla="*/ 416176 h 6858000"/>
              <a:gd name="connsiteX83" fmla="*/ 793447 w 7299977"/>
              <a:gd name="connsiteY83" fmla="*/ 334364 h 6858000"/>
              <a:gd name="connsiteX84" fmla="*/ 860319 w 7299977"/>
              <a:gd name="connsiteY84" fmla="*/ 359262 h 6858000"/>
              <a:gd name="connsiteX85" fmla="*/ 938820 w 7299977"/>
              <a:gd name="connsiteY85" fmla="*/ 451747 h 6858000"/>
              <a:gd name="connsiteX86" fmla="*/ 956265 w 7299977"/>
              <a:gd name="connsiteY86" fmla="*/ 394834 h 6858000"/>
              <a:gd name="connsiteX87" fmla="*/ 1002784 w 7299977"/>
              <a:gd name="connsiteY87" fmla="*/ 352148 h 6858000"/>
              <a:gd name="connsiteX88" fmla="*/ 1270270 w 7299977"/>
              <a:gd name="connsiteY88" fmla="*/ 373491 h 6858000"/>
              <a:gd name="connsiteX89" fmla="*/ 1092915 w 7299977"/>
              <a:gd name="connsiteY89" fmla="*/ 192082 h 6858000"/>
              <a:gd name="connsiteX90" fmla="*/ 979525 w 7299977"/>
              <a:gd name="connsiteY90" fmla="*/ 163625 h 6858000"/>
              <a:gd name="connsiteX91" fmla="*/ 953358 w 7299977"/>
              <a:gd name="connsiteY91" fmla="*/ 88927 h 6858000"/>
              <a:gd name="connsiteX92" fmla="*/ 1005692 w 7299977"/>
              <a:gd name="connsiteY92" fmla="*/ 71141 h 6858000"/>
              <a:gd name="connsiteX93" fmla="*/ 1267362 w 7299977"/>
              <a:gd name="connsiteY93" fmla="*/ 135168 h 6858000"/>
              <a:gd name="connsiteX94" fmla="*/ 1310975 w 7299977"/>
              <a:gd name="connsiteY94" fmla="*/ 110269 h 6858000"/>
              <a:gd name="connsiteX95" fmla="*/ 1008599 w 7299977"/>
              <a:gd name="connsiteY9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</a:cxnLst>
            <a:rect l="l" t="t" r="r" b="b"/>
            <a:pathLst>
              <a:path w="7299977" h="6858000">
                <a:moveTo>
                  <a:pt x="1008599" y="0"/>
                </a:moveTo>
                <a:lnTo>
                  <a:pt x="4420653" y="0"/>
                </a:lnTo>
                <a:lnTo>
                  <a:pt x="5511704" y="0"/>
                </a:lnTo>
                <a:lnTo>
                  <a:pt x="7299977" y="0"/>
                </a:lnTo>
                <a:lnTo>
                  <a:pt x="7299977" y="6858000"/>
                </a:lnTo>
                <a:lnTo>
                  <a:pt x="5511704" y="6858000"/>
                </a:lnTo>
                <a:lnTo>
                  <a:pt x="4420653" y="6858000"/>
                </a:lnTo>
                <a:lnTo>
                  <a:pt x="1592997" y="6858000"/>
                </a:lnTo>
                <a:cubicBezTo>
                  <a:pt x="1473792" y="6786859"/>
                  <a:pt x="1360401" y="6701489"/>
                  <a:pt x="1232473" y="6658805"/>
                </a:cubicBezTo>
                <a:cubicBezTo>
                  <a:pt x="1145250" y="6630349"/>
                  <a:pt x="1060933" y="6580550"/>
                  <a:pt x="1075471" y="6431153"/>
                </a:cubicBezTo>
                <a:cubicBezTo>
                  <a:pt x="1078378" y="6388469"/>
                  <a:pt x="1055118" y="6356456"/>
                  <a:pt x="1020229" y="6367127"/>
                </a:cubicBezTo>
                <a:cubicBezTo>
                  <a:pt x="953358" y="6388469"/>
                  <a:pt x="921375" y="6327999"/>
                  <a:pt x="883579" y="6281757"/>
                </a:cubicBezTo>
                <a:cubicBezTo>
                  <a:pt x="816707" y="6199945"/>
                  <a:pt x="752743" y="6114575"/>
                  <a:pt x="645167" y="6100347"/>
                </a:cubicBezTo>
                <a:cubicBezTo>
                  <a:pt x="665519" y="6036320"/>
                  <a:pt x="700408" y="6043434"/>
                  <a:pt x="732391" y="6057663"/>
                </a:cubicBezTo>
                <a:cubicBezTo>
                  <a:pt x="816707" y="6093234"/>
                  <a:pt x="901023" y="6132361"/>
                  <a:pt x="985339" y="6167932"/>
                </a:cubicBezTo>
                <a:cubicBezTo>
                  <a:pt x="1040581" y="6189274"/>
                  <a:pt x="1095822" y="6221287"/>
                  <a:pt x="1168509" y="6196388"/>
                </a:cubicBezTo>
                <a:cubicBezTo>
                  <a:pt x="1104545" y="6068335"/>
                  <a:pt x="996969" y="6043434"/>
                  <a:pt x="909746" y="6004307"/>
                </a:cubicBezTo>
                <a:cubicBezTo>
                  <a:pt x="802169" y="5954508"/>
                  <a:pt x="738206" y="5862025"/>
                  <a:pt x="659704" y="5755314"/>
                </a:cubicBezTo>
                <a:cubicBezTo>
                  <a:pt x="738206" y="5726858"/>
                  <a:pt x="787632" y="5805112"/>
                  <a:pt x="851597" y="5801555"/>
                </a:cubicBezTo>
                <a:cubicBezTo>
                  <a:pt x="854504" y="5790884"/>
                  <a:pt x="860319" y="5769542"/>
                  <a:pt x="860319" y="5769542"/>
                </a:cubicBezTo>
                <a:cubicBezTo>
                  <a:pt x="755650" y="5712629"/>
                  <a:pt x="709132" y="5605917"/>
                  <a:pt x="691686" y="5474306"/>
                </a:cubicBezTo>
                <a:cubicBezTo>
                  <a:pt x="685872" y="5406721"/>
                  <a:pt x="648075" y="5385379"/>
                  <a:pt x="610278" y="5353367"/>
                </a:cubicBezTo>
                <a:cubicBezTo>
                  <a:pt x="482350" y="5243097"/>
                  <a:pt x="345700" y="5143500"/>
                  <a:pt x="238123" y="4994104"/>
                </a:cubicBezTo>
                <a:cubicBezTo>
                  <a:pt x="363144" y="5011889"/>
                  <a:pt x="461997" y="5111487"/>
                  <a:pt x="592833" y="5154171"/>
                </a:cubicBezTo>
                <a:cubicBezTo>
                  <a:pt x="488165" y="4990547"/>
                  <a:pt x="351514" y="4905177"/>
                  <a:pt x="226494" y="4805580"/>
                </a:cubicBezTo>
                <a:cubicBezTo>
                  <a:pt x="168344" y="4759339"/>
                  <a:pt x="116011" y="4702425"/>
                  <a:pt x="49139" y="4677526"/>
                </a:cubicBezTo>
                <a:cubicBezTo>
                  <a:pt x="25879" y="4670412"/>
                  <a:pt x="-14826" y="4652628"/>
                  <a:pt x="5527" y="4602828"/>
                </a:cubicBezTo>
                <a:cubicBezTo>
                  <a:pt x="22972" y="4560144"/>
                  <a:pt x="54954" y="4574373"/>
                  <a:pt x="84029" y="4585042"/>
                </a:cubicBezTo>
                <a:cubicBezTo>
                  <a:pt x="153807" y="4613499"/>
                  <a:pt x="229401" y="4613499"/>
                  <a:pt x="325347" y="4613499"/>
                </a:cubicBezTo>
                <a:cubicBezTo>
                  <a:pt x="243939" y="4478331"/>
                  <a:pt x="95658" y="4521016"/>
                  <a:pt x="25879" y="4378734"/>
                </a:cubicBezTo>
                <a:cubicBezTo>
                  <a:pt x="113103" y="4353835"/>
                  <a:pt x="179975" y="4403633"/>
                  <a:pt x="249753" y="4414305"/>
                </a:cubicBezTo>
                <a:cubicBezTo>
                  <a:pt x="313718" y="4424975"/>
                  <a:pt x="328254" y="4400076"/>
                  <a:pt x="313718" y="4321821"/>
                </a:cubicBezTo>
                <a:cubicBezTo>
                  <a:pt x="290458" y="4200882"/>
                  <a:pt x="325347" y="4140411"/>
                  <a:pt x="418386" y="4172424"/>
                </a:cubicBezTo>
                <a:cubicBezTo>
                  <a:pt x="505609" y="4204438"/>
                  <a:pt x="514332" y="4158196"/>
                  <a:pt x="491072" y="4090612"/>
                </a:cubicBezTo>
                <a:cubicBezTo>
                  <a:pt x="456183" y="3991015"/>
                  <a:pt x="493979" y="3912759"/>
                  <a:pt x="520147" y="3827390"/>
                </a:cubicBezTo>
                <a:cubicBezTo>
                  <a:pt x="560851" y="3699337"/>
                  <a:pt x="543407" y="3635309"/>
                  <a:pt x="459090" y="3539269"/>
                </a:cubicBezTo>
                <a:cubicBezTo>
                  <a:pt x="409664" y="3485914"/>
                  <a:pt x="360236" y="3439672"/>
                  <a:pt x="290458" y="3393429"/>
                </a:cubicBezTo>
                <a:cubicBezTo>
                  <a:pt x="450368" y="3368530"/>
                  <a:pt x="284643" y="3283162"/>
                  <a:pt x="339884" y="3229805"/>
                </a:cubicBezTo>
                <a:cubicBezTo>
                  <a:pt x="453275" y="3208463"/>
                  <a:pt x="543407" y="3379202"/>
                  <a:pt x="697501" y="3329402"/>
                </a:cubicBezTo>
                <a:cubicBezTo>
                  <a:pt x="511425" y="3183563"/>
                  <a:pt x="302087" y="3137322"/>
                  <a:pt x="165437" y="2941684"/>
                </a:cubicBezTo>
                <a:cubicBezTo>
                  <a:pt x="197419" y="2899000"/>
                  <a:pt x="229401" y="2941684"/>
                  <a:pt x="255568" y="2923898"/>
                </a:cubicBezTo>
                <a:cubicBezTo>
                  <a:pt x="255568" y="2913227"/>
                  <a:pt x="560851" y="2980812"/>
                  <a:pt x="578296" y="2703362"/>
                </a:cubicBezTo>
                <a:cubicBezTo>
                  <a:pt x="584111" y="2703362"/>
                  <a:pt x="589926" y="2703362"/>
                  <a:pt x="595740" y="2692689"/>
                </a:cubicBezTo>
                <a:cubicBezTo>
                  <a:pt x="627722" y="2653563"/>
                  <a:pt x="598648" y="2561080"/>
                  <a:pt x="650982" y="2553965"/>
                </a:cubicBezTo>
                <a:cubicBezTo>
                  <a:pt x="709132" y="2546851"/>
                  <a:pt x="764373" y="2514837"/>
                  <a:pt x="825429" y="2532623"/>
                </a:cubicBezTo>
                <a:cubicBezTo>
                  <a:pt x="871949" y="2546851"/>
                  <a:pt x="921375" y="2564636"/>
                  <a:pt x="970802" y="2564636"/>
                </a:cubicBezTo>
                <a:cubicBezTo>
                  <a:pt x="1023136" y="2564636"/>
                  <a:pt x="1095822" y="2685576"/>
                  <a:pt x="1127805" y="2525509"/>
                </a:cubicBezTo>
                <a:cubicBezTo>
                  <a:pt x="1127805" y="2518395"/>
                  <a:pt x="1217936" y="2536181"/>
                  <a:pt x="1267362" y="2543294"/>
                </a:cubicBezTo>
                <a:cubicBezTo>
                  <a:pt x="1308067" y="2550408"/>
                  <a:pt x="1357494" y="2582422"/>
                  <a:pt x="1386568" y="2518395"/>
                </a:cubicBezTo>
                <a:cubicBezTo>
                  <a:pt x="1401105" y="2479267"/>
                  <a:pt x="1331326" y="2408126"/>
                  <a:pt x="1270270" y="2401012"/>
                </a:cubicBezTo>
                <a:cubicBezTo>
                  <a:pt x="1215029" y="2393898"/>
                  <a:pt x="1159787" y="2386784"/>
                  <a:pt x="1107453" y="2401012"/>
                </a:cubicBezTo>
                <a:cubicBezTo>
                  <a:pt x="1043489" y="2418796"/>
                  <a:pt x="1008599" y="2390340"/>
                  <a:pt x="991154" y="2326314"/>
                </a:cubicBezTo>
                <a:cubicBezTo>
                  <a:pt x="970802" y="2258731"/>
                  <a:pt x="933005" y="2223159"/>
                  <a:pt x="880671" y="2191146"/>
                </a:cubicBezTo>
                <a:cubicBezTo>
                  <a:pt x="752743" y="2112891"/>
                  <a:pt x="630630" y="2020407"/>
                  <a:pt x="491072" y="1974165"/>
                </a:cubicBezTo>
                <a:cubicBezTo>
                  <a:pt x="464905" y="1967051"/>
                  <a:pt x="432923" y="1952823"/>
                  <a:pt x="421293" y="1892353"/>
                </a:cubicBezTo>
                <a:cubicBezTo>
                  <a:pt x="799262" y="1984836"/>
                  <a:pt x="1142342" y="2223159"/>
                  <a:pt x="1531941" y="2208931"/>
                </a:cubicBezTo>
                <a:cubicBezTo>
                  <a:pt x="1427272" y="2134233"/>
                  <a:pt x="1302252" y="2130676"/>
                  <a:pt x="1188861" y="2077320"/>
                </a:cubicBezTo>
                <a:cubicBezTo>
                  <a:pt x="1270270" y="2038192"/>
                  <a:pt x="1345864" y="2080877"/>
                  <a:pt x="1421458" y="2102219"/>
                </a:cubicBezTo>
                <a:cubicBezTo>
                  <a:pt x="1485422" y="2120004"/>
                  <a:pt x="1543571" y="2123562"/>
                  <a:pt x="1549386" y="2013292"/>
                </a:cubicBezTo>
                <a:cubicBezTo>
                  <a:pt x="1549386" y="2002622"/>
                  <a:pt x="1549386" y="1995507"/>
                  <a:pt x="1549386" y="1984836"/>
                </a:cubicBezTo>
                <a:cubicBezTo>
                  <a:pt x="1526126" y="1938595"/>
                  <a:pt x="1494144" y="1917252"/>
                  <a:pt x="1453440" y="1903025"/>
                </a:cubicBezTo>
                <a:cubicBezTo>
                  <a:pt x="1430180" y="1895910"/>
                  <a:pt x="1398198" y="1881683"/>
                  <a:pt x="1398198" y="1849668"/>
                </a:cubicBezTo>
                <a:cubicBezTo>
                  <a:pt x="1401105" y="1728729"/>
                  <a:pt x="1322604" y="1693158"/>
                  <a:pt x="1247011" y="1657587"/>
                </a:cubicBezTo>
                <a:cubicBezTo>
                  <a:pt x="1287715" y="1597117"/>
                  <a:pt x="1322604" y="1639802"/>
                  <a:pt x="1354586" y="1636245"/>
                </a:cubicBezTo>
                <a:cubicBezTo>
                  <a:pt x="1374939" y="1632688"/>
                  <a:pt x="1395290" y="1629132"/>
                  <a:pt x="1395290" y="1597117"/>
                </a:cubicBezTo>
                <a:cubicBezTo>
                  <a:pt x="1395290" y="1572219"/>
                  <a:pt x="1386568" y="1540204"/>
                  <a:pt x="1366216" y="1540204"/>
                </a:cubicBezTo>
                <a:cubicBezTo>
                  <a:pt x="1238288" y="1536647"/>
                  <a:pt x="1165601" y="1365909"/>
                  <a:pt x="1031858" y="1365909"/>
                </a:cubicBezTo>
                <a:cubicBezTo>
                  <a:pt x="950450" y="1365909"/>
                  <a:pt x="1072563" y="1269868"/>
                  <a:pt x="1005692" y="1230741"/>
                </a:cubicBezTo>
                <a:cubicBezTo>
                  <a:pt x="991154" y="1220069"/>
                  <a:pt x="1046396" y="1205842"/>
                  <a:pt x="1069655" y="1209399"/>
                </a:cubicBezTo>
                <a:cubicBezTo>
                  <a:pt x="1092915" y="1212955"/>
                  <a:pt x="1113268" y="1237855"/>
                  <a:pt x="1142342" y="1220069"/>
                </a:cubicBezTo>
                <a:cubicBezTo>
                  <a:pt x="1156879" y="1156043"/>
                  <a:pt x="1119082" y="1131144"/>
                  <a:pt x="1084193" y="1113358"/>
                </a:cubicBezTo>
                <a:cubicBezTo>
                  <a:pt x="1008599" y="1070674"/>
                  <a:pt x="933005" y="1020875"/>
                  <a:pt x="848689" y="1006647"/>
                </a:cubicBezTo>
                <a:cubicBezTo>
                  <a:pt x="819615" y="1003089"/>
                  <a:pt x="802169" y="985305"/>
                  <a:pt x="805077" y="949734"/>
                </a:cubicBezTo>
                <a:cubicBezTo>
                  <a:pt x="810892" y="903491"/>
                  <a:pt x="839967" y="917720"/>
                  <a:pt x="863226" y="921277"/>
                </a:cubicBezTo>
                <a:cubicBezTo>
                  <a:pt x="877764" y="924835"/>
                  <a:pt x="892301" y="935506"/>
                  <a:pt x="906838" y="910606"/>
                </a:cubicBezTo>
                <a:cubicBezTo>
                  <a:pt x="566666" y="658055"/>
                  <a:pt x="386404" y="672284"/>
                  <a:pt x="5527" y="465975"/>
                </a:cubicBezTo>
                <a:cubicBezTo>
                  <a:pt x="89843" y="426847"/>
                  <a:pt x="150900" y="455303"/>
                  <a:pt x="209049" y="462417"/>
                </a:cubicBezTo>
                <a:cubicBezTo>
                  <a:pt x="354422" y="480203"/>
                  <a:pt x="264290" y="512216"/>
                  <a:pt x="409664" y="533558"/>
                </a:cubicBezTo>
                <a:cubicBezTo>
                  <a:pt x="479443" y="544229"/>
                  <a:pt x="543407" y="579800"/>
                  <a:pt x="621908" y="522887"/>
                </a:cubicBezTo>
                <a:cubicBezTo>
                  <a:pt x="674242" y="483759"/>
                  <a:pt x="758558" y="526444"/>
                  <a:pt x="822522" y="558458"/>
                </a:cubicBezTo>
                <a:cubicBezTo>
                  <a:pt x="874856" y="586915"/>
                  <a:pt x="927190" y="594028"/>
                  <a:pt x="996969" y="558458"/>
                </a:cubicBezTo>
                <a:cubicBezTo>
                  <a:pt x="933005" y="537116"/>
                  <a:pt x="883579" y="519330"/>
                  <a:pt x="834151" y="505101"/>
                </a:cubicBezTo>
                <a:cubicBezTo>
                  <a:pt x="793447" y="494431"/>
                  <a:pt x="770187" y="469532"/>
                  <a:pt x="773095" y="416176"/>
                </a:cubicBezTo>
                <a:cubicBezTo>
                  <a:pt x="773095" y="387720"/>
                  <a:pt x="764373" y="348592"/>
                  <a:pt x="793447" y="334364"/>
                </a:cubicBezTo>
                <a:cubicBezTo>
                  <a:pt x="816707" y="320135"/>
                  <a:pt x="848689" y="334364"/>
                  <a:pt x="860319" y="359262"/>
                </a:cubicBezTo>
                <a:cubicBezTo>
                  <a:pt x="874856" y="405504"/>
                  <a:pt x="889393" y="448189"/>
                  <a:pt x="938820" y="451747"/>
                </a:cubicBezTo>
                <a:cubicBezTo>
                  <a:pt x="1005692" y="458860"/>
                  <a:pt x="967894" y="430405"/>
                  <a:pt x="956265" y="394834"/>
                </a:cubicBezTo>
                <a:cubicBezTo>
                  <a:pt x="944635" y="355706"/>
                  <a:pt x="979525" y="345034"/>
                  <a:pt x="1002784" y="352148"/>
                </a:cubicBezTo>
                <a:cubicBezTo>
                  <a:pt x="1090008" y="384162"/>
                  <a:pt x="1180139" y="327250"/>
                  <a:pt x="1270270" y="373491"/>
                </a:cubicBezTo>
                <a:cubicBezTo>
                  <a:pt x="1247011" y="259665"/>
                  <a:pt x="1197583" y="209867"/>
                  <a:pt x="1092915" y="192082"/>
                </a:cubicBezTo>
                <a:cubicBezTo>
                  <a:pt x="1055118" y="188525"/>
                  <a:pt x="1014414" y="195638"/>
                  <a:pt x="979525" y="163625"/>
                </a:cubicBezTo>
                <a:cubicBezTo>
                  <a:pt x="959172" y="145839"/>
                  <a:pt x="938820" y="124497"/>
                  <a:pt x="953358" y="88927"/>
                </a:cubicBezTo>
                <a:cubicBezTo>
                  <a:pt x="962080" y="64027"/>
                  <a:pt x="985339" y="64027"/>
                  <a:pt x="1005692" y="71141"/>
                </a:cubicBezTo>
                <a:cubicBezTo>
                  <a:pt x="1090008" y="110269"/>
                  <a:pt x="1180139" y="120941"/>
                  <a:pt x="1267362" y="135168"/>
                </a:cubicBezTo>
                <a:cubicBezTo>
                  <a:pt x="1281900" y="138725"/>
                  <a:pt x="1296437" y="145839"/>
                  <a:pt x="1310975" y="110269"/>
                </a:cubicBezTo>
                <a:cubicBezTo>
                  <a:pt x="1209214" y="78255"/>
                  <a:pt x="1110360" y="35571"/>
                  <a:pt x="1008599" y="0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322C7A-ADB2-0D4C-981C-81D2BB18A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484" y="1065749"/>
            <a:ext cx="3748810" cy="4726502"/>
          </a:xfrm>
        </p:spPr>
        <p:txBody>
          <a:bodyPr>
            <a:normAutofit/>
          </a:bodyPr>
          <a:lstStyle/>
          <a:p>
            <a:r>
              <a:rPr lang="ru-RU"/>
              <a:t>Квартира на 1 спальню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39144F-2712-AE48-913D-F45C34D2E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0" y="713313"/>
            <a:ext cx="4953000" cy="543137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ru-RU" sz="2000"/>
              <a:t>Площадь: 90, 72 кв. м.</a:t>
            </a:r>
          </a:p>
          <a:p>
            <a:pPr marL="0" indent="0">
              <a:buNone/>
            </a:pPr>
            <a:r>
              <a:rPr lang="ru-RU" sz="2000"/>
              <a:t>Цена: 2, 379, 300 дирхам – 647, 781 долларов</a:t>
            </a:r>
          </a:p>
          <a:p>
            <a:pPr marL="0" indent="0">
              <a:buNone/>
            </a:pPr>
            <a:r>
              <a:rPr lang="ru-RU" sz="2000"/>
              <a:t>Цена за 1 кв. м.: 7, 140 долларов </a:t>
            </a:r>
          </a:p>
          <a:p>
            <a:pPr marL="0" indent="0">
              <a:buNone/>
            </a:pPr>
            <a:r>
              <a:rPr lang="ru-RU" sz="2000"/>
              <a:t>На данный момент свободно 4 квартиры: 36, 37, 38, 39 этажи </a:t>
            </a:r>
          </a:p>
          <a:p>
            <a:pPr marL="0" indent="0">
              <a:buNone/>
            </a:pPr>
            <a:r>
              <a:rPr lang="ru-RU" sz="2000"/>
              <a:t>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628914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Рисунок 4" descr="Изображение выглядит как внешний, небо, вода, бассейн&#10;&#10;Автоматически созданное описание">
            <a:extLst>
              <a:ext uri="{FF2B5EF4-FFF2-40B4-BE49-F238E27FC236}">
                <a16:creationId xmlns:a16="http://schemas.microsoft.com/office/drawing/2014/main" id="{C09795AF-4CBF-DD41-9792-90E76D7424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9400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внутренний, стена, кухня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14CDDCED-580C-F34C-B646-E5C5E8BFA8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94" r="20911" b="-3"/>
          <a:stretch/>
        </p:blipFill>
        <p:spPr>
          <a:xfrm rot="5400000">
            <a:off x="8189976" y="-655319"/>
            <a:ext cx="3346704" cy="4657344"/>
          </a:xfrm>
          <a:prstGeom prst="rect">
            <a:avLst/>
          </a:prstGeom>
        </p:spPr>
      </p:pic>
      <p:pic>
        <p:nvPicPr>
          <p:cNvPr id="9" name="Рисунок 8" descr="Изображение выглядит как внутренний, стена, шаг&#10;&#10;Автоматически созданное описание">
            <a:extLst>
              <a:ext uri="{FF2B5EF4-FFF2-40B4-BE49-F238E27FC236}">
                <a16:creationId xmlns:a16="http://schemas.microsoft.com/office/drawing/2014/main" id="{EE61EA1B-DB6F-BF49-97BE-7A4BE2D57A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36" r="20668" b="-3"/>
          <a:stretch/>
        </p:blipFill>
        <p:spPr>
          <a:xfrm rot="5400000">
            <a:off x="8189975" y="2855975"/>
            <a:ext cx="3346704" cy="4657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521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D06FDB-D363-D64F-BB86-9054062D6C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8538" y="500062"/>
            <a:ext cx="10515600" cy="1325563"/>
          </a:xfrm>
        </p:spPr>
        <p:txBody>
          <a:bodyPr/>
          <a:lstStyle/>
          <a:p>
            <a:r>
              <a:rPr lang="ru-RU" dirty="0">
                <a:cs typeface="Angsana New" panose="02020603050405020304" pitchFamily="18" charset="-34"/>
              </a:rPr>
              <a:t>Варианты рассрочки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CBA9B-7060-DB42-B975-7871194FD8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                                                  На два года 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C1241E1C-8C96-2F41-84F4-A83C545DBC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6004862"/>
              </p:ext>
            </p:extLst>
          </p:nvPr>
        </p:nvGraphicFramePr>
        <p:xfrm>
          <a:off x="2032000" y="2703354"/>
          <a:ext cx="8127999" cy="25958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52805659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1262180806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2188168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Платеж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Период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Проценты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76143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Резервация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9595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Заключение сделки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25554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Каждые полгода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7565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Каждые полгода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12,5</a:t>
                      </a:r>
                      <a:r>
                        <a:rPr lang="en-US" dirty="0"/>
                        <a:t>%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3186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Каждые полгода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  <a:r>
                        <a:rPr lang="ru-RU" dirty="0"/>
                        <a:t>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634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Каждые полгода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12,5%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0400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402431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153</Words>
  <Application>Microsoft Macintosh PowerPoint</Application>
  <PresentationFormat>Широкоэкранный</PresentationFormat>
  <Paragraphs>36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Jumeirah Living Marina Gate </vt:lpstr>
      <vt:lpstr>Презентация PowerPoint</vt:lpstr>
      <vt:lpstr> Вид Full Marina View </vt:lpstr>
      <vt:lpstr>Презентация PowerPoint</vt:lpstr>
      <vt:lpstr>Квартира на две спальни</vt:lpstr>
      <vt:lpstr>Презентация PowerPoint</vt:lpstr>
      <vt:lpstr>Квартира на 1 спальню </vt:lpstr>
      <vt:lpstr>Презентация PowerPoint</vt:lpstr>
      <vt:lpstr>Варианты рассрочки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Jumeirah Living Marina Gate </dc:title>
  <dc:creator>sofka_24@mail.ru</dc:creator>
  <cp:lastModifiedBy>sofka_24@mail.ru</cp:lastModifiedBy>
  <cp:revision>4</cp:revision>
  <dcterms:created xsi:type="dcterms:W3CDTF">2021-01-25T14:48:52Z</dcterms:created>
  <dcterms:modified xsi:type="dcterms:W3CDTF">2022-03-23T07:31:01Z</dcterms:modified>
</cp:coreProperties>
</file>