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A99B80-234D-8649-8635-95318E9332FD}" v="49" dt="2021-01-27T14:23:12.5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 snapToObjects="1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4D037-A421-6143-BAB5-9D476177CA02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12E64-98DA-9D49-8C4B-60A2E9C64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980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12E64-98DA-9D49-8C4B-60A2E9C64AF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52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325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3/23/22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34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3/23/22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204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3/23/22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18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3/23/22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297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3/23/22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7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3/23/22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03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3/23/22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12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3/23/22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91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3/23/22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555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3/23/22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98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3/23/22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33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2C70C8A-59C1-4833-A86B-D612DE5C4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322251"/>
            <a:ext cx="1219198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A6CC5-878F-0E40-9434-4850ACE91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Emaar Beachfront</a:t>
            </a:r>
            <a:endParaRPr lang="ru-RU" sz="44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1749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8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0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834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1BD1A21-644D-3E48-8EE8-52C83FF54C42}"/>
              </a:ext>
            </a:extLst>
          </p:cNvPr>
          <p:cNvSpPr txBox="1"/>
          <p:nvPr/>
        </p:nvSpPr>
        <p:spPr>
          <a:xfrm>
            <a:off x="492371" y="2790855"/>
            <a:ext cx="3084844" cy="33117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Прямой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вид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море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Вид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город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ландшафтным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парком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Архитектура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стиле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1930-х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годов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Бутики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кафе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и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магазины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Терасса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бассейна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8-м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этаже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Calibri" panose="020F050202020403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Рисунок 4" descr="Изображение выглядит как здание, вода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DB98C25D-C13F-CA4D-8652-351D1DB6A5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5" r="12510"/>
          <a:stretch/>
        </p:blipFill>
        <p:spPr>
          <a:xfrm>
            <a:off x="3678889" y="6086"/>
            <a:ext cx="4021571" cy="6857990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23550F9-BDC4-2B4D-B9B3-5F3A54333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6" r="14059" b="1"/>
          <a:stretch/>
        </p:blipFill>
        <p:spPr>
          <a:xfrm>
            <a:off x="7802134" y="6086"/>
            <a:ext cx="4016407" cy="68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43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E022-643B-E347-86D5-C1CE2EB7D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 проекте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ED83BBD-6E54-514E-9F8D-EF458CAEBA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5372850"/>
              </p:ext>
            </p:extLst>
          </p:nvPr>
        </p:nvGraphicFramePr>
        <p:xfrm>
          <a:off x="1096963" y="2108200"/>
          <a:ext cx="10058400" cy="7416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13013538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137042156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21347595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1141990687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9437867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Здание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Конфигурация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Блоки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Запуск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Завершение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426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Башня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от 2 до 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1,2,3 </a:t>
                      </a:r>
                      <a:r>
                        <a:rPr lang="en-US" dirty="0"/>
                        <a:t>&amp; 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Апрель 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Май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549102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BEB667CE-0029-B941-A9E5-06DB4E3D1F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210912"/>
              </p:ext>
            </p:extLst>
          </p:nvPr>
        </p:nvGraphicFramePr>
        <p:xfrm>
          <a:off x="1350803" y="4058196"/>
          <a:ext cx="9550717" cy="14833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779473">
                  <a:extLst>
                    <a:ext uri="{9D8B030D-6E8A-4147-A177-3AD203B41FA5}">
                      <a16:colId xmlns:a16="http://schemas.microsoft.com/office/drawing/2014/main" val="312270037"/>
                    </a:ext>
                  </a:extLst>
                </a:gridCol>
                <a:gridCol w="2268198">
                  <a:extLst>
                    <a:ext uri="{9D8B030D-6E8A-4147-A177-3AD203B41FA5}">
                      <a16:colId xmlns:a16="http://schemas.microsoft.com/office/drawing/2014/main" val="2330338382"/>
                    </a:ext>
                  </a:extLst>
                </a:gridCol>
                <a:gridCol w="3478303">
                  <a:extLst>
                    <a:ext uri="{9D8B030D-6E8A-4147-A177-3AD203B41FA5}">
                      <a16:colId xmlns:a16="http://schemas.microsoft.com/office/drawing/2014/main" val="358981424"/>
                    </a:ext>
                  </a:extLst>
                </a:gridCol>
                <a:gridCol w="2024743">
                  <a:extLst>
                    <a:ext uri="{9D8B030D-6E8A-4147-A177-3AD203B41FA5}">
                      <a16:colId xmlns:a16="http://schemas.microsoft.com/office/drawing/2014/main" val="3584113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Вид квартиры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Площадь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Ценовой диапазон за 1 кв. 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192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 спальня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788 – 789 кв. 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133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 спальни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1312 – 1613 кв. 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794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3 спальни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1940 – 2313 кв. 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87882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778F5E7-88F2-E248-AD21-15906FB965B9}"/>
              </a:ext>
            </a:extLst>
          </p:cNvPr>
          <p:cNvSpPr txBox="1"/>
          <p:nvPr/>
        </p:nvSpPr>
        <p:spPr>
          <a:xfrm>
            <a:off x="5045354" y="3435531"/>
            <a:ext cx="2161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GRAND BLUE TOWER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475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Рисунок 4" descr="Изображение выглядит как небо, внешний, вода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D1CC3505-163C-AC46-876B-4DA0A1952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81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Рисунок 4" descr="Изображение выглядит как текст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2DE36417-0D54-3448-9CD0-0AC1EF8A4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98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4066A-2A65-2943-8A60-F181FB72D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Завершено строительство на 23</a:t>
            </a:r>
            <a:r>
              <a:rPr lang="en-US" dirty="0"/>
              <a:t>%</a:t>
            </a: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9E8D034-149B-1E4C-86B0-9D89596D1C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0152969"/>
              </p:ext>
            </p:extLst>
          </p:nvPr>
        </p:nvGraphicFramePr>
        <p:xfrm>
          <a:off x="757487" y="2195983"/>
          <a:ext cx="10737985" cy="13817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147597">
                  <a:extLst>
                    <a:ext uri="{9D8B030D-6E8A-4147-A177-3AD203B41FA5}">
                      <a16:colId xmlns:a16="http://schemas.microsoft.com/office/drawing/2014/main" val="2751978179"/>
                    </a:ext>
                  </a:extLst>
                </a:gridCol>
                <a:gridCol w="2147597">
                  <a:extLst>
                    <a:ext uri="{9D8B030D-6E8A-4147-A177-3AD203B41FA5}">
                      <a16:colId xmlns:a16="http://schemas.microsoft.com/office/drawing/2014/main" val="378002322"/>
                    </a:ext>
                  </a:extLst>
                </a:gridCol>
                <a:gridCol w="2147597">
                  <a:extLst>
                    <a:ext uri="{9D8B030D-6E8A-4147-A177-3AD203B41FA5}">
                      <a16:colId xmlns:a16="http://schemas.microsoft.com/office/drawing/2014/main" val="2093886321"/>
                    </a:ext>
                  </a:extLst>
                </a:gridCol>
                <a:gridCol w="2147597">
                  <a:extLst>
                    <a:ext uri="{9D8B030D-6E8A-4147-A177-3AD203B41FA5}">
                      <a16:colId xmlns:a16="http://schemas.microsoft.com/office/drawing/2014/main" val="1040444591"/>
                    </a:ext>
                  </a:extLst>
                </a:gridCol>
                <a:gridCol w="2147597">
                  <a:extLst>
                    <a:ext uri="{9D8B030D-6E8A-4147-A177-3AD203B41FA5}">
                      <a16:colId xmlns:a16="http://schemas.microsoft.com/office/drawing/2014/main" val="3517820533"/>
                    </a:ext>
                  </a:extLst>
                </a:gridCol>
              </a:tblGrid>
              <a:tr h="323669">
                <a:tc>
                  <a:txBody>
                    <a:bodyPr/>
                    <a:lstStyle/>
                    <a:p>
                      <a:r>
                        <a:rPr lang="ru-RU" dirty="0"/>
                        <a:t>Конфигурация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Здание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Блоки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Дата Запуска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Примерная дата завершения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766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Podium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3&amp;4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Январь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Декабрь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9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Tower 2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P1-P6+1-37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r>
                        <a:rPr lang="ru-RU" dirty="0"/>
                        <a:t>,2,3 </a:t>
                      </a:r>
                      <a:r>
                        <a:rPr lang="en-US" dirty="0"/>
                        <a:t>&amp; 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Сентябрь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Декабрь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269856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8A48F979-B0A0-BF4D-B03F-BF06FBAEE2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310397"/>
              </p:ext>
            </p:extLst>
          </p:nvPr>
        </p:nvGraphicFramePr>
        <p:xfrm>
          <a:off x="1235165" y="4600972"/>
          <a:ext cx="9721668" cy="11125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40556">
                  <a:extLst>
                    <a:ext uri="{9D8B030D-6E8A-4147-A177-3AD203B41FA5}">
                      <a16:colId xmlns:a16="http://schemas.microsoft.com/office/drawing/2014/main" val="2143538948"/>
                    </a:ext>
                  </a:extLst>
                </a:gridCol>
                <a:gridCol w="3240556">
                  <a:extLst>
                    <a:ext uri="{9D8B030D-6E8A-4147-A177-3AD203B41FA5}">
                      <a16:colId xmlns:a16="http://schemas.microsoft.com/office/drawing/2014/main" val="797266234"/>
                    </a:ext>
                  </a:extLst>
                </a:gridCol>
                <a:gridCol w="3240556">
                  <a:extLst>
                    <a:ext uri="{9D8B030D-6E8A-4147-A177-3AD203B41FA5}">
                      <a16:colId xmlns:a16="http://schemas.microsoft.com/office/drawing/2014/main" val="40876708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Вид квартиры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Площадь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Ценовой диапазон за 1 кв. 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030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 спальни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1104 – 1183 кв. 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978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3 спальни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1763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16947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4B8517A-0D3E-0E49-B8D9-D36B68801988}"/>
              </a:ext>
            </a:extLst>
          </p:cNvPr>
          <p:cNvSpPr txBox="1"/>
          <p:nvPr/>
        </p:nvSpPr>
        <p:spPr>
          <a:xfrm>
            <a:off x="5015415" y="3860800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Marina Vista Tower 2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0185C7-BA98-7946-9BA6-3F8353A4F135}"/>
              </a:ext>
            </a:extLst>
          </p:cNvPr>
          <p:cNvSpPr txBox="1"/>
          <p:nvPr/>
        </p:nvSpPr>
        <p:spPr>
          <a:xfrm>
            <a:off x="7067006" y="5899666"/>
            <a:ext cx="475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*Marina Vista </a:t>
            </a:r>
            <a:r>
              <a:rPr lang="ru-RU" dirty="0"/>
              <a:t>продается полностью с мебелью</a:t>
            </a:r>
          </a:p>
        </p:txBody>
      </p:sp>
    </p:spTree>
    <p:extLst>
      <p:ext uri="{BB962C8B-B14F-4D97-AF65-F5344CB8AC3E}">
        <p14:creationId xmlns:p14="http://schemas.microsoft.com/office/powerpoint/2010/main" val="1264064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447489-75E9-2B4F-A3C0-64D82047E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98"/>
            <a:ext cx="12192000" cy="677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36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нешний, здание, место для отдыха&#10;&#10;Автоматически созданное описание">
            <a:extLst>
              <a:ext uri="{FF2B5EF4-FFF2-40B4-BE49-F238E27FC236}">
                <a16:creationId xmlns:a16="http://schemas.microsoft.com/office/drawing/2014/main" id="{7D888AAC-BDD6-8F46-8867-D96840257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98"/>
            <a:ext cx="12192000" cy="677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32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нутренний, стена, кровать, пол&#10;&#10;Автоматически созданное описание">
            <a:extLst>
              <a:ext uri="{FF2B5EF4-FFF2-40B4-BE49-F238E27FC236}">
                <a16:creationId xmlns:a16="http://schemas.microsoft.com/office/drawing/2014/main" id="{C122FFAB-D754-0346-A259-192AC7BF0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36" r="-1" b="224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ол, внутренний, окно, обедает&#10;&#10;Автоматически созданное описание">
            <a:extLst>
              <a:ext uri="{FF2B5EF4-FFF2-40B4-BE49-F238E27FC236}">
                <a16:creationId xmlns:a16="http://schemas.microsoft.com/office/drawing/2014/main" id="{A1F95656-38BA-524F-A97D-614107104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05" r="-1" b="29164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499844-C3EA-044A-9C31-5ACCB2664C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70" r="-1" b="15814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пол, комнат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6A7DE06E-B837-3544-85E2-C4033C496B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383" r="2" b="1474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8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48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7FF8982D-500D-3D45-87A0-96676A839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9" y="0"/>
            <a:ext cx="12041142" cy="6858000"/>
          </a:xfrm>
          <a:prstGeom prst="rect">
            <a:avLst/>
          </a:prstGeom>
        </p:spPr>
      </p:pic>
      <p:sp>
        <p:nvSpPr>
          <p:cNvPr id="6" name="Стрелка вниз 5">
            <a:extLst>
              <a:ext uri="{FF2B5EF4-FFF2-40B4-BE49-F238E27FC236}">
                <a16:creationId xmlns:a16="http://schemas.microsoft.com/office/drawing/2014/main" id="{2CF44126-0C9A-EE40-B9E5-6C08D3BB33E9}"/>
              </a:ext>
            </a:extLst>
          </p:cNvPr>
          <p:cNvSpPr/>
          <p:nvPr/>
        </p:nvSpPr>
        <p:spPr>
          <a:xfrm>
            <a:off x="3592286" y="2188029"/>
            <a:ext cx="679268" cy="1240971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465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Объект 4" descr="Изображение выглядит как небо, внешний, вода, парусное судно&#10;&#10;Автоматически созданное описание">
            <a:extLst>
              <a:ext uri="{FF2B5EF4-FFF2-40B4-BE49-F238E27FC236}">
                <a16:creationId xmlns:a16="http://schemas.microsoft.com/office/drawing/2014/main" id="{C8A51071-D636-5D4E-8793-28797BB4A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760" b="138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98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Рисунок 8" descr="Изображение выглядит как небо, вода, внешний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5993DC7C-B361-FB4A-9736-D81D672AF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52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64BA2-74CC-A940-9A18-92880938E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183662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Sunrise Bay </a:t>
            </a:r>
            <a:br>
              <a:rPr lang="ru-RU" dirty="0"/>
            </a:br>
            <a:r>
              <a:rPr lang="ru-RU" dirty="0"/>
              <a:t>Строительство завершено на 63</a:t>
            </a:r>
            <a:r>
              <a:rPr lang="en-US" dirty="0"/>
              <a:t>%</a:t>
            </a: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2F779173-A203-8344-A6B6-A069AE3BCD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689574"/>
              </p:ext>
            </p:extLst>
          </p:nvPr>
        </p:nvGraphicFramePr>
        <p:xfrm>
          <a:off x="1066800" y="1267095"/>
          <a:ext cx="10058400" cy="14630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143873624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007483402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307182759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85422844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831698394"/>
                    </a:ext>
                  </a:extLst>
                </a:gridCol>
              </a:tblGrid>
              <a:tr h="217533">
                <a:tc>
                  <a:txBody>
                    <a:bodyPr/>
                    <a:lstStyle/>
                    <a:p>
                      <a:r>
                        <a:rPr lang="ru-RU" dirty="0"/>
                        <a:t>Здание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Конфигурация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Блок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Запуск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Завершение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85277"/>
                  </a:ext>
                </a:extLst>
              </a:tr>
              <a:tr h="217533">
                <a:tc>
                  <a:txBody>
                    <a:bodyPr/>
                    <a:lstStyle/>
                    <a:p>
                      <a:r>
                        <a:rPr lang="en-US" dirty="0"/>
                        <a:t>Podium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P1 – P4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Апрель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Октябрь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771363"/>
                  </a:ext>
                </a:extLst>
              </a:tr>
              <a:tr h="217533">
                <a:tc>
                  <a:txBody>
                    <a:bodyPr/>
                    <a:lstStyle/>
                    <a:p>
                      <a:r>
                        <a:rPr lang="en-US" dirty="0"/>
                        <a:t>Tower 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P2 – P5</a:t>
                      </a:r>
                      <a:r>
                        <a:rPr lang="ru-RU" dirty="0"/>
                        <a:t>,</a:t>
                      </a:r>
                      <a:r>
                        <a:rPr lang="en-US" dirty="0"/>
                        <a:t> 1 - 26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1, 2, </a:t>
                      </a:r>
                      <a:r>
                        <a:rPr lang="en-US" dirty="0"/>
                        <a:t>&amp; 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Февраль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Октябрь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318099"/>
                  </a:ext>
                </a:extLst>
              </a:tr>
              <a:tr h="217533">
                <a:tc>
                  <a:txBody>
                    <a:bodyPr/>
                    <a:lstStyle/>
                    <a:p>
                      <a:r>
                        <a:rPr lang="en-US" dirty="0"/>
                        <a:t>Tower 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P2 – P5</a:t>
                      </a:r>
                      <a:r>
                        <a:rPr lang="ru-RU" dirty="0"/>
                        <a:t>, 1 - 26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 2 &amp; 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Апрель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Октябрь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5347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D67855-16F9-D645-A31D-66C03C8E5197}"/>
              </a:ext>
            </a:extLst>
          </p:cNvPr>
          <p:cNvSpPr txBox="1"/>
          <p:nvPr/>
        </p:nvSpPr>
        <p:spPr>
          <a:xfrm>
            <a:off x="4683754" y="2730135"/>
            <a:ext cx="2824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Sunrise Bay Podium Tower 1</a:t>
            </a:r>
            <a:endParaRPr lang="ru-RU" dirty="0"/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55745AA7-32D4-014C-A98E-56CC18C5C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449468"/>
              </p:ext>
            </p:extLst>
          </p:nvPr>
        </p:nvGraphicFramePr>
        <p:xfrm>
          <a:off x="1390467" y="3218091"/>
          <a:ext cx="9411066" cy="89464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137022">
                  <a:extLst>
                    <a:ext uri="{9D8B030D-6E8A-4147-A177-3AD203B41FA5}">
                      <a16:colId xmlns:a16="http://schemas.microsoft.com/office/drawing/2014/main" val="1627655994"/>
                    </a:ext>
                  </a:extLst>
                </a:gridCol>
                <a:gridCol w="3137022">
                  <a:extLst>
                    <a:ext uri="{9D8B030D-6E8A-4147-A177-3AD203B41FA5}">
                      <a16:colId xmlns:a16="http://schemas.microsoft.com/office/drawing/2014/main" val="1435882889"/>
                    </a:ext>
                  </a:extLst>
                </a:gridCol>
                <a:gridCol w="3137022">
                  <a:extLst>
                    <a:ext uri="{9D8B030D-6E8A-4147-A177-3AD203B41FA5}">
                      <a16:colId xmlns:a16="http://schemas.microsoft.com/office/drawing/2014/main" val="620125826"/>
                    </a:ext>
                  </a:extLst>
                </a:gridCol>
              </a:tblGrid>
              <a:tr h="528883">
                <a:tc>
                  <a:txBody>
                    <a:bodyPr/>
                    <a:lstStyle/>
                    <a:p>
                      <a:r>
                        <a:rPr lang="ru-RU" dirty="0"/>
                        <a:t>Тип квартиры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Площадь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Ценовой диапазон за 1 кв. 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601931"/>
                  </a:ext>
                </a:extLst>
              </a:tr>
              <a:tr h="214491">
                <a:tc>
                  <a:txBody>
                    <a:bodyPr/>
                    <a:lstStyle/>
                    <a:p>
                      <a:r>
                        <a:rPr lang="ru-RU" dirty="0"/>
                        <a:t>2 спальни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1264 – 1265 кв. 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0712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4D2FE48-2E64-FB41-B402-9483E4D7E8B5}"/>
              </a:ext>
            </a:extLst>
          </p:cNvPr>
          <p:cNvSpPr txBox="1"/>
          <p:nvPr/>
        </p:nvSpPr>
        <p:spPr>
          <a:xfrm>
            <a:off x="5068570" y="4318613"/>
            <a:ext cx="20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Sunrise Bay Tower 2</a:t>
            </a:r>
            <a:endParaRPr lang="ru-RU" dirty="0"/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AAA37947-3FF2-8249-8D23-45BA5C9FF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802133"/>
              </p:ext>
            </p:extLst>
          </p:nvPr>
        </p:nvGraphicFramePr>
        <p:xfrm>
          <a:off x="1390466" y="4893824"/>
          <a:ext cx="9411066" cy="736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137022">
                  <a:extLst>
                    <a:ext uri="{9D8B030D-6E8A-4147-A177-3AD203B41FA5}">
                      <a16:colId xmlns:a16="http://schemas.microsoft.com/office/drawing/2014/main" val="441219713"/>
                    </a:ext>
                  </a:extLst>
                </a:gridCol>
                <a:gridCol w="3137022">
                  <a:extLst>
                    <a:ext uri="{9D8B030D-6E8A-4147-A177-3AD203B41FA5}">
                      <a16:colId xmlns:a16="http://schemas.microsoft.com/office/drawing/2014/main" val="1590930803"/>
                    </a:ext>
                  </a:extLst>
                </a:gridCol>
                <a:gridCol w="3137022">
                  <a:extLst>
                    <a:ext uri="{9D8B030D-6E8A-4147-A177-3AD203B41FA5}">
                      <a16:colId xmlns:a16="http://schemas.microsoft.com/office/drawing/2014/main" val="28622473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/>
                        <a:t>Тип квартиры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Площадь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Ценовой диапазон за 1 кв. 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604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 спальни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1235 – 1394 кв. 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476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5485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Объект 4" descr="Изображение выглядит как вода, небо, внешний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61407E4E-7AE1-784A-B24A-67E74A150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9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337B0FC0-1F58-AD4E-89B8-6C05F2C63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9" y="260131"/>
            <a:ext cx="12041142" cy="6858000"/>
          </a:xfrm>
          <a:prstGeom prst="rect">
            <a:avLst/>
          </a:prstGeom>
        </p:spPr>
      </p:pic>
      <p:sp>
        <p:nvSpPr>
          <p:cNvPr id="6" name="Стрелка вверх 5">
            <a:extLst>
              <a:ext uri="{FF2B5EF4-FFF2-40B4-BE49-F238E27FC236}">
                <a16:creationId xmlns:a16="http://schemas.microsoft.com/office/drawing/2014/main" id="{184657D5-6F77-3E41-B6C7-98DFD0779443}"/>
              </a:ext>
            </a:extLst>
          </p:cNvPr>
          <p:cNvSpPr/>
          <p:nvPr/>
        </p:nvSpPr>
        <p:spPr>
          <a:xfrm>
            <a:off x="2522482" y="3689131"/>
            <a:ext cx="370490" cy="1095703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585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Рисунок 5" descr="Изображение выглядит как город, берег&#10;&#10;Автоматически созданное описание">
            <a:extLst>
              <a:ext uri="{FF2B5EF4-FFF2-40B4-BE49-F238E27FC236}">
                <a16:creationId xmlns:a16="http://schemas.microsoft.com/office/drawing/2014/main" id="{847EB0B3-0883-BC4A-911C-88E65BF86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85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0A8B6-4328-7C42-A9B6-3E720BC0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Beach Vista </a:t>
            </a:r>
            <a:br>
              <a:rPr lang="en-US" dirty="0"/>
            </a:br>
            <a:r>
              <a:rPr lang="ru-RU" dirty="0"/>
              <a:t>Строительство завершено на 65%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54A5EACF-E933-E24A-BB85-ED200895BC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5108250"/>
              </p:ext>
            </p:extLst>
          </p:nvPr>
        </p:nvGraphicFramePr>
        <p:xfrm>
          <a:off x="1097280" y="1450757"/>
          <a:ext cx="10058400" cy="14833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318727517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294486104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1038903749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4148174554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15097876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Здание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Конфигурация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Блок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Запуск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Завершение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423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Podium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P1 – P4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1&amp;2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Июль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Август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941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Tower 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P1 – P4, 1 – 35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 2, 3 &amp; 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Январь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Август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450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Tower 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P1 – P5, 1 – 26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 2 &amp; 3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Январь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Август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659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751E67D-ADCC-D043-AAEE-1B9175CDDA20}"/>
              </a:ext>
            </a:extLst>
          </p:cNvPr>
          <p:cNvSpPr txBox="1"/>
          <p:nvPr/>
        </p:nvSpPr>
        <p:spPr>
          <a:xfrm>
            <a:off x="4797334" y="2934117"/>
            <a:ext cx="2828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Beach Vista Podium Tower</a:t>
            </a:r>
            <a:r>
              <a:rPr lang="ru-RU" dirty="0"/>
              <a:t> 1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A49E7661-82C7-1147-8532-C96667AD1D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204023"/>
              </p:ext>
            </p:extLst>
          </p:nvPr>
        </p:nvGraphicFramePr>
        <p:xfrm>
          <a:off x="1344591" y="3429000"/>
          <a:ext cx="9502818" cy="119280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167606">
                  <a:extLst>
                    <a:ext uri="{9D8B030D-6E8A-4147-A177-3AD203B41FA5}">
                      <a16:colId xmlns:a16="http://schemas.microsoft.com/office/drawing/2014/main" val="1154957911"/>
                    </a:ext>
                  </a:extLst>
                </a:gridCol>
                <a:gridCol w="3167606">
                  <a:extLst>
                    <a:ext uri="{9D8B030D-6E8A-4147-A177-3AD203B41FA5}">
                      <a16:colId xmlns:a16="http://schemas.microsoft.com/office/drawing/2014/main" val="575858816"/>
                    </a:ext>
                  </a:extLst>
                </a:gridCol>
                <a:gridCol w="3167606">
                  <a:extLst>
                    <a:ext uri="{9D8B030D-6E8A-4147-A177-3AD203B41FA5}">
                      <a16:colId xmlns:a16="http://schemas.microsoft.com/office/drawing/2014/main" val="1595009229"/>
                    </a:ext>
                  </a:extLst>
                </a:gridCol>
              </a:tblGrid>
              <a:tr h="461289">
                <a:tc>
                  <a:txBody>
                    <a:bodyPr/>
                    <a:lstStyle/>
                    <a:p>
                      <a:r>
                        <a:rPr lang="ru-RU" dirty="0"/>
                        <a:t>Тип квартиры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Площадь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Ценовой диапазон за 1 кв. 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926152"/>
                  </a:ext>
                </a:extLst>
              </a:tr>
              <a:tr h="263594">
                <a:tc>
                  <a:txBody>
                    <a:bodyPr/>
                    <a:lstStyle/>
                    <a:p>
                      <a:r>
                        <a:rPr lang="ru-RU" dirty="0"/>
                        <a:t>1 спальня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03312"/>
                  </a:ext>
                </a:extLst>
              </a:tr>
              <a:tr h="263594">
                <a:tc>
                  <a:txBody>
                    <a:bodyPr/>
                    <a:lstStyle/>
                    <a:p>
                      <a:r>
                        <a:rPr lang="ru-RU" dirty="0"/>
                        <a:t>2 спальни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7274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D6E4669-A21C-824D-A776-A3D80C8EB9C2}"/>
              </a:ext>
            </a:extLst>
          </p:cNvPr>
          <p:cNvSpPr txBox="1"/>
          <p:nvPr/>
        </p:nvSpPr>
        <p:spPr>
          <a:xfrm>
            <a:off x="4797334" y="4621809"/>
            <a:ext cx="2828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Beach Vista Podium Tower</a:t>
            </a:r>
            <a:r>
              <a:rPr lang="ru-RU" dirty="0"/>
              <a:t> 2</a:t>
            </a: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F26B937D-EAC8-D44F-BC4B-A233D47BA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00927"/>
              </p:ext>
            </p:extLst>
          </p:nvPr>
        </p:nvGraphicFramePr>
        <p:xfrm>
          <a:off x="1344592" y="5116692"/>
          <a:ext cx="9502818" cy="11125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167606">
                  <a:extLst>
                    <a:ext uri="{9D8B030D-6E8A-4147-A177-3AD203B41FA5}">
                      <a16:colId xmlns:a16="http://schemas.microsoft.com/office/drawing/2014/main" val="2343353461"/>
                    </a:ext>
                  </a:extLst>
                </a:gridCol>
                <a:gridCol w="3167606">
                  <a:extLst>
                    <a:ext uri="{9D8B030D-6E8A-4147-A177-3AD203B41FA5}">
                      <a16:colId xmlns:a16="http://schemas.microsoft.com/office/drawing/2014/main" val="3884201638"/>
                    </a:ext>
                  </a:extLst>
                </a:gridCol>
                <a:gridCol w="3167606">
                  <a:extLst>
                    <a:ext uri="{9D8B030D-6E8A-4147-A177-3AD203B41FA5}">
                      <a16:colId xmlns:a16="http://schemas.microsoft.com/office/drawing/2014/main" val="15778898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Тип квартиры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Площадь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Ценовой диапазон за 1 кв. 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898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 спальни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1143 – 1144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355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 спальни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1925 – 1926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358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1670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A6A566-29FD-5046-B801-FCFE01C6C6A6}"/>
              </a:ext>
            </a:extLst>
          </p:cNvPr>
          <p:cNvSpPr txBox="1"/>
          <p:nvPr/>
        </p:nvSpPr>
        <p:spPr>
          <a:xfrm>
            <a:off x="4684746" y="335665"/>
            <a:ext cx="244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Beach Vista Tower 1</a:t>
            </a:r>
            <a:endParaRPr lang="ru-RU" dirty="0"/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B791C072-5A13-884F-B5D6-6653D517C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475297"/>
              </p:ext>
            </p:extLst>
          </p:nvPr>
        </p:nvGraphicFramePr>
        <p:xfrm>
          <a:off x="1203766" y="1090056"/>
          <a:ext cx="10000527" cy="11125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333509">
                  <a:extLst>
                    <a:ext uri="{9D8B030D-6E8A-4147-A177-3AD203B41FA5}">
                      <a16:colId xmlns:a16="http://schemas.microsoft.com/office/drawing/2014/main" val="793615750"/>
                    </a:ext>
                  </a:extLst>
                </a:gridCol>
                <a:gridCol w="3333509">
                  <a:extLst>
                    <a:ext uri="{9D8B030D-6E8A-4147-A177-3AD203B41FA5}">
                      <a16:colId xmlns:a16="http://schemas.microsoft.com/office/drawing/2014/main" val="1308793014"/>
                    </a:ext>
                  </a:extLst>
                </a:gridCol>
                <a:gridCol w="3333509">
                  <a:extLst>
                    <a:ext uri="{9D8B030D-6E8A-4147-A177-3AD203B41FA5}">
                      <a16:colId xmlns:a16="http://schemas.microsoft.com/office/drawing/2014/main" val="33982863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Тип квартиры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Площадь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Ценовой диапазон за 1 кв. 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522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 спальни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1143 – 1171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463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3 спальни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2131 – 2464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88841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3D83EF5-E487-4040-808E-E4B83B7980D2}"/>
              </a:ext>
            </a:extLst>
          </p:cNvPr>
          <p:cNvSpPr txBox="1"/>
          <p:nvPr/>
        </p:nvSpPr>
        <p:spPr>
          <a:xfrm>
            <a:off x="4684746" y="2587635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Beach Vista Tower 2</a:t>
            </a:r>
            <a:endParaRPr lang="ru-RU" dirty="0"/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AF79DF66-54B0-324D-9178-D7248B5BB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260232"/>
              </p:ext>
            </p:extLst>
          </p:nvPr>
        </p:nvGraphicFramePr>
        <p:xfrm>
          <a:off x="1203766" y="3201093"/>
          <a:ext cx="9896355" cy="11125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98785">
                  <a:extLst>
                    <a:ext uri="{9D8B030D-6E8A-4147-A177-3AD203B41FA5}">
                      <a16:colId xmlns:a16="http://schemas.microsoft.com/office/drawing/2014/main" val="2196930389"/>
                    </a:ext>
                  </a:extLst>
                </a:gridCol>
                <a:gridCol w="3298785">
                  <a:extLst>
                    <a:ext uri="{9D8B030D-6E8A-4147-A177-3AD203B41FA5}">
                      <a16:colId xmlns:a16="http://schemas.microsoft.com/office/drawing/2014/main" val="4128881332"/>
                    </a:ext>
                  </a:extLst>
                </a:gridCol>
                <a:gridCol w="3298785">
                  <a:extLst>
                    <a:ext uri="{9D8B030D-6E8A-4147-A177-3AD203B41FA5}">
                      <a16:colId xmlns:a16="http://schemas.microsoft.com/office/drawing/2014/main" val="1221583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Тип квартиры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Площадь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Ценовой диапазон за 1 кв. 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552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 спальни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1143 </a:t>
                      </a:r>
                      <a:endParaRPr lang="ru-RU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799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3 спальни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1914 - 1939 </a:t>
                      </a:r>
                      <a:endParaRPr lang="ru-RU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917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334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9919" cy="6858000"/>
          </a:xfrm>
          <a:prstGeom prst="rect">
            <a:avLst/>
          </a:prstGeom>
          <a:solidFill>
            <a:srgbClr val="49A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49431-EECD-A843-86CA-6B16BB50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6"/>
            <a:ext cx="3084844" cy="196108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План оплаты </a:t>
            </a:r>
          </a:p>
        </p:txBody>
      </p:sp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E04A321A-A039-4720-87B4-66A4210E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752" y="2638787"/>
            <a:ext cx="27432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53C9081-3B0F-DA47-BC98-13BDC1C29C79}"/>
              </a:ext>
            </a:extLst>
          </p:cNvPr>
          <p:cNvSpPr txBox="1"/>
          <p:nvPr/>
        </p:nvSpPr>
        <p:spPr>
          <a:xfrm>
            <a:off x="571752" y="2799654"/>
            <a:ext cx="3005462" cy="31896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>
                <a:solidFill>
                  <a:srgbClr val="FFFFFF"/>
                </a:solidFill>
              </a:rPr>
              <a:t>*50% выплачиваешь до конца стройки, 50% на три года с момента получения ключей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780D7D2E-6694-B245-8235-A9C6C1FE7F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7849676"/>
              </p:ext>
            </p:extLst>
          </p:nvPr>
        </p:nvGraphicFramePr>
        <p:xfrm>
          <a:off x="4742017" y="1307552"/>
          <a:ext cx="6798084" cy="42429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56386">
                  <a:extLst>
                    <a:ext uri="{9D8B030D-6E8A-4147-A177-3AD203B41FA5}">
                      <a16:colId xmlns:a16="http://schemas.microsoft.com/office/drawing/2014/main" val="3954632282"/>
                    </a:ext>
                  </a:extLst>
                </a:gridCol>
                <a:gridCol w="1855471">
                  <a:extLst>
                    <a:ext uri="{9D8B030D-6E8A-4147-A177-3AD203B41FA5}">
                      <a16:colId xmlns:a16="http://schemas.microsoft.com/office/drawing/2014/main" val="2609942028"/>
                    </a:ext>
                  </a:extLst>
                </a:gridCol>
                <a:gridCol w="1616569">
                  <a:extLst>
                    <a:ext uri="{9D8B030D-6E8A-4147-A177-3AD203B41FA5}">
                      <a16:colId xmlns:a16="http://schemas.microsoft.com/office/drawing/2014/main" val="2455290509"/>
                    </a:ext>
                  </a:extLst>
                </a:gridCol>
                <a:gridCol w="1669658">
                  <a:extLst>
                    <a:ext uri="{9D8B030D-6E8A-4147-A177-3AD203B41FA5}">
                      <a16:colId xmlns:a16="http://schemas.microsoft.com/office/drawing/2014/main" val="4034640545"/>
                    </a:ext>
                  </a:extLst>
                </a:gridCol>
              </a:tblGrid>
              <a:tr h="707150">
                <a:tc>
                  <a:txBody>
                    <a:bodyPr/>
                    <a:lstStyle/>
                    <a:p>
                      <a:r>
                        <a:rPr lang="ru-RU" sz="1900"/>
                        <a:t>Проект </a:t>
                      </a:r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ru-RU" sz="1900"/>
                        <a:t>План оплаты </a:t>
                      </a:r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DLD Waiver</a:t>
                      </a:r>
                      <a:endParaRPr lang="ru-RU" sz="1900"/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 Service free waiver</a:t>
                      </a:r>
                      <a:endParaRPr lang="ru-RU" sz="1900"/>
                    </a:p>
                  </a:txBody>
                  <a:tcPr marL="95561" marR="95561" marT="47780" marB="47780"/>
                </a:tc>
                <a:extLst>
                  <a:ext uri="{0D108BD9-81ED-4DB2-BD59-A6C34878D82A}">
                    <a16:rowId xmlns:a16="http://schemas.microsoft.com/office/drawing/2014/main" val="3655873011"/>
                  </a:ext>
                </a:extLst>
              </a:tr>
              <a:tr h="707150">
                <a:tc>
                  <a:txBody>
                    <a:bodyPr/>
                    <a:lstStyle/>
                    <a:p>
                      <a:r>
                        <a:rPr lang="en-US" sz="1900"/>
                        <a:t>Grand Blue Tower</a:t>
                      </a:r>
                      <a:endParaRPr lang="ru-RU" sz="1900"/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Рассрочка на 4 года</a:t>
                      </a:r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ru-RU" sz="1900"/>
                        <a:t>нет</a:t>
                      </a:r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ru-RU" sz="1900"/>
                        <a:t>нет</a:t>
                      </a:r>
                    </a:p>
                  </a:txBody>
                  <a:tcPr marL="95561" marR="95561" marT="47780" marB="47780"/>
                </a:tc>
                <a:extLst>
                  <a:ext uri="{0D108BD9-81ED-4DB2-BD59-A6C34878D82A}">
                    <a16:rowId xmlns:a16="http://schemas.microsoft.com/office/drawing/2014/main" val="1973716566"/>
                  </a:ext>
                </a:extLst>
              </a:tr>
              <a:tr h="707150">
                <a:tc>
                  <a:txBody>
                    <a:bodyPr/>
                    <a:lstStyle/>
                    <a:p>
                      <a:r>
                        <a:rPr lang="en-US" sz="1900"/>
                        <a:t>Beach Vista</a:t>
                      </a:r>
                      <a:endParaRPr lang="ru-RU" sz="1900"/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50/50 3</a:t>
                      </a:r>
                      <a:r>
                        <a:rPr lang="ru-RU" sz="1900" dirty="0"/>
                        <a:t> года после сдачи</a:t>
                      </a:r>
                      <a:endParaRPr lang="en-US" sz="1900" dirty="0"/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ru-RU" sz="1900"/>
                        <a:t>50%</a:t>
                      </a:r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ru-RU" sz="1900"/>
                        <a:t>2 года</a:t>
                      </a:r>
                    </a:p>
                  </a:txBody>
                  <a:tcPr marL="95561" marR="95561" marT="47780" marB="47780"/>
                </a:tc>
                <a:extLst>
                  <a:ext uri="{0D108BD9-81ED-4DB2-BD59-A6C34878D82A}">
                    <a16:rowId xmlns:a16="http://schemas.microsoft.com/office/drawing/2014/main" val="2810715618"/>
                  </a:ext>
                </a:extLst>
              </a:tr>
              <a:tr h="707150">
                <a:tc>
                  <a:txBody>
                    <a:bodyPr/>
                    <a:lstStyle/>
                    <a:p>
                      <a:r>
                        <a:rPr lang="en-US" sz="1900"/>
                        <a:t>Marina Vista Tower 1</a:t>
                      </a:r>
                      <a:endParaRPr lang="ru-RU" sz="1900"/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ru-RU" sz="1900"/>
                        <a:t>60</a:t>
                      </a:r>
                      <a:r>
                        <a:rPr lang="en-US" sz="1900"/>
                        <a:t>/</a:t>
                      </a:r>
                      <a:r>
                        <a:rPr lang="ru-RU" sz="1900"/>
                        <a:t>4</a:t>
                      </a:r>
                      <a:r>
                        <a:rPr lang="en-US" sz="1900"/>
                        <a:t>0 </a:t>
                      </a:r>
                      <a:r>
                        <a:rPr lang="ru-RU" sz="1900"/>
                        <a:t>2 года после сдачи</a:t>
                      </a:r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ru-RU" sz="1900"/>
                        <a:t>50%</a:t>
                      </a:r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ru-RU" sz="1900"/>
                        <a:t>нет</a:t>
                      </a:r>
                    </a:p>
                  </a:txBody>
                  <a:tcPr marL="95561" marR="95561" marT="47780" marB="47780"/>
                </a:tc>
                <a:extLst>
                  <a:ext uri="{0D108BD9-81ED-4DB2-BD59-A6C34878D82A}">
                    <a16:rowId xmlns:a16="http://schemas.microsoft.com/office/drawing/2014/main" val="503790174"/>
                  </a:ext>
                </a:extLst>
              </a:tr>
              <a:tr h="707150">
                <a:tc>
                  <a:txBody>
                    <a:bodyPr/>
                    <a:lstStyle/>
                    <a:p>
                      <a:r>
                        <a:rPr lang="en-US" sz="1900"/>
                        <a:t>Varina Vista Tower 2</a:t>
                      </a:r>
                      <a:endParaRPr lang="ru-RU" sz="1900"/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ru-RU" sz="1900"/>
                        <a:t>60</a:t>
                      </a:r>
                      <a:r>
                        <a:rPr lang="en-US" sz="1900"/>
                        <a:t>/</a:t>
                      </a:r>
                      <a:r>
                        <a:rPr lang="ru-RU" sz="1900"/>
                        <a:t>4</a:t>
                      </a:r>
                      <a:r>
                        <a:rPr lang="en-US" sz="1900"/>
                        <a:t>0 </a:t>
                      </a:r>
                      <a:r>
                        <a:rPr lang="ru-RU" sz="1900"/>
                        <a:t>2 года после сдачи</a:t>
                      </a:r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ru-RU" sz="1900"/>
                        <a:t>50%</a:t>
                      </a:r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ru-RU" sz="1900"/>
                        <a:t>нет</a:t>
                      </a:r>
                    </a:p>
                  </a:txBody>
                  <a:tcPr marL="95561" marR="95561" marT="47780" marB="47780"/>
                </a:tc>
                <a:extLst>
                  <a:ext uri="{0D108BD9-81ED-4DB2-BD59-A6C34878D82A}">
                    <a16:rowId xmlns:a16="http://schemas.microsoft.com/office/drawing/2014/main" val="3744093326"/>
                  </a:ext>
                </a:extLst>
              </a:tr>
              <a:tr h="707150">
                <a:tc>
                  <a:txBody>
                    <a:bodyPr/>
                    <a:lstStyle/>
                    <a:p>
                      <a:r>
                        <a:rPr lang="en-US" sz="1900"/>
                        <a:t>Sunrise Bay</a:t>
                      </a:r>
                      <a:endParaRPr lang="ru-RU" sz="1900"/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50/50 3</a:t>
                      </a:r>
                      <a:r>
                        <a:rPr lang="ru-RU" sz="1900" dirty="0"/>
                        <a:t> года после сдачи</a:t>
                      </a:r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50%</a:t>
                      </a:r>
                    </a:p>
                  </a:txBody>
                  <a:tcPr marL="95561" marR="95561" marT="47780" marB="47780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2 года</a:t>
                      </a:r>
                    </a:p>
                  </a:txBody>
                  <a:tcPr marL="95561" marR="95561" marT="47780" marB="47780"/>
                </a:tc>
                <a:extLst>
                  <a:ext uri="{0D108BD9-81ED-4DB2-BD59-A6C34878D82A}">
                    <a16:rowId xmlns:a16="http://schemas.microsoft.com/office/drawing/2014/main" val="3856760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520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7D3745-1742-7E4D-8443-B042DC2EC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12" b="251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Стрелка вниз 7">
            <a:extLst>
              <a:ext uri="{FF2B5EF4-FFF2-40B4-BE49-F238E27FC236}">
                <a16:creationId xmlns:a16="http://schemas.microsoft.com/office/drawing/2014/main" id="{605265B9-B6FE-4847-A127-62D543FD3175}"/>
              </a:ext>
            </a:extLst>
          </p:cNvPr>
          <p:cNvSpPr/>
          <p:nvPr/>
        </p:nvSpPr>
        <p:spPr>
          <a:xfrm>
            <a:off x="4872038" y="1343025"/>
            <a:ext cx="484632" cy="978408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78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9919" cy="6858000"/>
          </a:xfrm>
          <a:prstGeom prst="rect">
            <a:avLst/>
          </a:prstGeom>
          <a:solidFill>
            <a:srgbClr val="49A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04A321A-A039-4720-87B4-66A4210E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752" y="2638787"/>
            <a:ext cx="27432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D4B4A48-7808-B24C-9B19-372D4DE6056B}"/>
              </a:ext>
            </a:extLst>
          </p:cNvPr>
          <p:cNvSpPr txBox="1"/>
          <p:nvPr/>
        </p:nvSpPr>
        <p:spPr>
          <a:xfrm>
            <a:off x="571752" y="2799654"/>
            <a:ext cx="3005462" cy="31896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Панорамный </a:t>
            </a:r>
            <a:r>
              <a:rPr lang="en-US" dirty="0" err="1">
                <a:solidFill>
                  <a:srgbClr val="FFFFFF"/>
                </a:solidFill>
              </a:rPr>
              <a:t>вид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на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море</a:t>
            </a:r>
            <a:endParaRPr lang="ru-RU" dirty="0">
              <a:solidFill>
                <a:srgbClr val="FFFFFF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1.5 км чистого пляжа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Модные </a:t>
            </a:r>
            <a:r>
              <a:rPr lang="ru-RU" dirty="0" err="1">
                <a:solidFill>
                  <a:srgbClr val="FFFFFF"/>
                </a:solidFill>
              </a:rPr>
              <a:t>моллы</a:t>
            </a:r>
            <a:r>
              <a:rPr lang="ru-RU" dirty="0">
                <a:solidFill>
                  <a:srgbClr val="FFFFFF"/>
                </a:solidFill>
              </a:rPr>
              <a:t> для шоппинга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Яхт-клуб и  Марина в шаговой </a:t>
            </a:r>
            <a:r>
              <a:rPr lang="ru-RU" dirty="0" err="1">
                <a:solidFill>
                  <a:srgbClr val="FFFFFF"/>
                </a:solidFill>
              </a:rPr>
              <a:t>достпуности</a:t>
            </a:r>
            <a:endParaRPr lang="ru-RU" dirty="0">
              <a:solidFill>
                <a:srgbClr val="FFFFFF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Рестораны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</a:rPr>
              <a:t>Два парка</a:t>
            </a: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ru-RU" dirty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Рисунок 10" descr="Изображение выглядит как текст, берег, природа, место для отдыха&#10;&#10;Автоматически созданное описание">
            <a:extLst>
              <a:ext uri="{FF2B5EF4-FFF2-40B4-BE49-F238E27FC236}">
                <a16:creationId xmlns:a16="http://schemas.microsoft.com/office/drawing/2014/main" id="{E14E4B40-A0F7-4146-B121-C9CD2E585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915" y="640080"/>
            <a:ext cx="6640285" cy="55778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B6AE3A-442B-684D-AE5A-AB1ADA95C3E1}"/>
              </a:ext>
            </a:extLst>
          </p:cNvPr>
          <p:cNvSpPr txBox="1"/>
          <p:nvPr/>
        </p:nvSpPr>
        <p:spPr>
          <a:xfrm>
            <a:off x="3122023" y="30436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758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8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Рисунок 4" descr="Изображение выглядит как небо, внешний, пляж, ладонь&#10;&#10;Автоматически созданное описание">
            <a:extLst>
              <a:ext uri="{FF2B5EF4-FFF2-40B4-BE49-F238E27FC236}">
                <a16:creationId xmlns:a16="http://schemas.microsoft.com/office/drawing/2014/main" id="{07F6DCF0-CD7F-8943-8606-B9B6E7B36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94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Рисунок 4" descr="Изображение выглядит как небо, вода, внешний, место для отдыха&#10;&#10;Автоматически созданное описание">
            <a:extLst>
              <a:ext uri="{FF2B5EF4-FFF2-40B4-BE49-F238E27FC236}">
                <a16:creationId xmlns:a16="http://schemas.microsoft.com/office/drawing/2014/main" id="{20A8D68B-AFAC-EE4E-A0DE-7AB6F5C6C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16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Рисунок 4" descr="Изображение выглядит как небо, внешний, пар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B188A214-7EB6-9F40-BC71-FB89F63D2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29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Рисунок 4" descr="Изображение выглядит как дерево, внешний, небо, ладонь&#10;&#10;Автоматически созданное описание">
            <a:extLst>
              <a:ext uri="{FF2B5EF4-FFF2-40B4-BE49-F238E27FC236}">
                <a16:creationId xmlns:a16="http://schemas.microsoft.com/office/drawing/2014/main" id="{A2D7CA8C-105C-C645-AA3D-A62D4CD4E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22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Рисунок 4" descr="Изображение выглядит как дерево, трава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C6DC8E1-29E7-A14B-A166-2119D00D4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4615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DarkSeed_2SEEDS">
      <a:dk1>
        <a:srgbClr val="000000"/>
      </a:dk1>
      <a:lt1>
        <a:srgbClr val="FFFFFF"/>
      </a:lt1>
      <a:dk2>
        <a:srgbClr val="30351E"/>
      </a:dk2>
      <a:lt2>
        <a:srgbClr val="E3E2E8"/>
      </a:lt2>
      <a:accent1>
        <a:srgbClr val="8DAA34"/>
      </a:accent1>
      <a:accent2>
        <a:srgbClr val="B4A042"/>
      </a:accent2>
      <a:accent3>
        <a:srgbClr val="69B342"/>
      </a:accent3>
      <a:accent4>
        <a:srgbClr val="36B1A3"/>
      </a:accent4>
      <a:accent5>
        <a:srgbClr val="49A1C7"/>
      </a:accent5>
      <a:accent6>
        <a:srgbClr val="375BB5"/>
      </a:accent6>
      <a:hlink>
        <a:srgbClr val="309077"/>
      </a:hlink>
      <a:folHlink>
        <a:srgbClr val="7F7F7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531</Words>
  <Application>Microsoft Macintosh PowerPoint</Application>
  <PresentationFormat>Широкоэкранный</PresentationFormat>
  <Paragraphs>171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RetrospectVTI</vt:lpstr>
      <vt:lpstr>Emaar Beachfront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 проекте </vt:lpstr>
      <vt:lpstr>Презентация PowerPoint</vt:lpstr>
      <vt:lpstr>Презентация PowerPoint</vt:lpstr>
      <vt:lpstr>Завершено строительство на 23%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Sunrise Bay  Строительство завершено на 63%</vt:lpstr>
      <vt:lpstr>Презентация PowerPoint</vt:lpstr>
      <vt:lpstr>Презентация PowerPoint</vt:lpstr>
      <vt:lpstr>Презентация PowerPoint</vt:lpstr>
      <vt:lpstr>Beach Vista  Строительство завершено на 65%</vt:lpstr>
      <vt:lpstr>Презентация PowerPoint</vt:lpstr>
      <vt:lpstr>План оплаты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Emaar Beachfront</dc:title>
  <dc:creator>sofka_24@mail.ru</dc:creator>
  <cp:lastModifiedBy>sofka_24@mail.ru</cp:lastModifiedBy>
  <cp:revision>8</cp:revision>
  <dcterms:created xsi:type="dcterms:W3CDTF">2021-01-27T06:38:47Z</dcterms:created>
  <dcterms:modified xsi:type="dcterms:W3CDTF">2022-03-23T07:32:08Z</dcterms:modified>
</cp:coreProperties>
</file>