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8" r:id="rId1"/>
  </p:sldMasterIdLst>
  <p:notesMasterIdLst>
    <p:notesMasterId r:id="rId27"/>
  </p:notesMasterIdLst>
  <p:sldIdLst>
    <p:sldId id="256" r:id="rId2"/>
    <p:sldId id="280" r:id="rId3"/>
    <p:sldId id="257" r:id="rId4"/>
    <p:sldId id="258" r:id="rId5"/>
    <p:sldId id="259" r:id="rId6"/>
    <p:sldId id="279" r:id="rId7"/>
    <p:sldId id="260" r:id="rId8"/>
    <p:sldId id="261" r:id="rId9"/>
    <p:sldId id="277" r:id="rId10"/>
    <p:sldId id="281" r:id="rId11"/>
    <p:sldId id="263" r:id="rId12"/>
    <p:sldId id="278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2" r:id="rId21"/>
    <p:sldId id="271" r:id="rId22"/>
    <p:sldId id="273" r:id="rId23"/>
    <p:sldId id="274" r:id="rId24"/>
    <p:sldId id="276" r:id="rId25"/>
    <p:sldId id="275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15C101F-FE27-1E48-A7EB-56F251EF6DB9}" v="25" dt="2021-02-01T19:52:18.51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70"/>
    <p:restoredTop sz="94637"/>
  </p:normalViewPr>
  <p:slideViewPr>
    <p:cSldViewPr snapToGrid="0" snapToObjects="1">
      <p:cViewPr>
        <p:scale>
          <a:sx n="94" d="100"/>
          <a:sy n="94" d="100"/>
        </p:scale>
        <p:origin x="-168" y="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523EAF-4539-934A-9E71-7E206ABA4543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BA9C64-0E9E-4F46-ADA4-745665F523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9676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BA9C64-0E9E-4F46-ADA4-745665F52309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7270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C7A07-96C3-42AF-943D-953C86C3DA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63557"/>
            <a:ext cx="9144000" cy="2387600"/>
          </a:xfrm>
        </p:spPr>
        <p:txBody>
          <a:bodyPr anchor="b">
            <a:normAutofit/>
          </a:bodyPr>
          <a:lstStyle>
            <a:lvl1pPr algn="ctr">
              <a:lnSpc>
                <a:spcPct val="90000"/>
              </a:lnSpc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EE38DF-F503-4E79-B1B0-16489708A1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43232"/>
            <a:ext cx="9144000" cy="1655762"/>
          </a:xfrm>
        </p:spPr>
        <p:txBody>
          <a:bodyPr>
            <a:normAutofit/>
          </a:bodyPr>
          <a:lstStyle>
            <a:lvl1pPr marL="0" indent="0" algn="ctr">
              <a:lnSpc>
                <a:spcPts val="3200"/>
              </a:lnSpc>
              <a:buNone/>
              <a:defRPr sz="2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1D965B-87A4-4F43-BE02-800BCCDF42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624" y="6217920"/>
            <a:ext cx="2743200" cy="640080"/>
          </a:xfrm>
        </p:spPr>
        <p:txBody>
          <a:bodyPr anchor="ctr" anchorCtr="0"/>
          <a:lstStyle/>
          <a:p>
            <a:fld id="{403CB87E-4591-47A1-9046-CF63F17215EF}" type="datetime2">
              <a:rPr lang="en-US" smtClean="0"/>
              <a:t>Monday, February 1, 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9ED35B-CBF1-40D9-BAA7-CF9E1E22B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67328" y="6217920"/>
            <a:ext cx="7196328" cy="640080"/>
          </a:xfrm>
        </p:spPr>
        <p:txBody>
          <a:bodyPr anchor="ctr" anchorCtr="0"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26653A-450D-4BDE-8718-99F2D9314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3152" y="0"/>
            <a:ext cx="685800" cy="685800"/>
          </a:xfrm>
        </p:spPr>
        <p:txBody>
          <a:bodyPr/>
          <a:lstStyle>
            <a:lvl1pPr algn="ctr">
              <a:defRPr/>
            </a:lvl1pPr>
          </a:lstStyle>
          <a:p>
            <a:fld id="{3A4F6043-7A67-491B-98BC-F933DED72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633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D930A-6467-4C46-BA13-A0F5EC12F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41977A-7872-4BE8-8C5C-D2099BEDBB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CB8191-8A0C-4077-9A2D-0255BF81A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17F0E-8070-4DFE-A821-9A699EDBAD7E}" type="datetime2">
              <a:rPr lang="en-US" smtClean="0"/>
              <a:t>Monday, February 1,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441B40-57AC-45F3-9AAC-DC2BEBB12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6D65F4-29FA-451A-878F-768E426A7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128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76A9FC-D582-4FC8-B641-9F77B4DD15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3A1683-12F6-4BA6-AD1A-F98C60951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1141D6-1E1A-4A54-A9B4-57F86865F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D34AE-C7BF-46E5-A968-01C6641F6476}" type="datetime2">
              <a:rPr lang="en-US" smtClean="0"/>
              <a:t>Monday, February 1,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541D6-4702-4421-AEB2-D6CA3AADB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3C9F43-CD60-4C38-94C9-0E6D3B722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585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14413-82C1-4EBC-8C6B-BC5F842D1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365125"/>
            <a:ext cx="10543032" cy="1325563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5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F029A-192E-4A44-ACC7-6C5212C777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625" y="1825625"/>
            <a:ext cx="10543031" cy="420638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D1A7D4-E57E-4789-896B-B2A051BF94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624" y="6217920"/>
            <a:ext cx="2743200" cy="64008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33DE70B-B772-416E-A790-995760B1742E}" type="datetime2">
              <a:rPr lang="en-US" smtClean="0"/>
              <a:t>Monday, February 1, 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7B63EE-3B35-4F8A-BDA3-E778BFE14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339EF2-7937-4C30-A883-7F7BD0280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fld id="{3A4F6043-7A67-491B-98BC-F933DED722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932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AF4BC-D1E9-40F0-A26B-9EA9B6B69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1081941"/>
            <a:ext cx="10543032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7974A6-FAB9-47DA-8F1A-701DFC8DF3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0624" y="3961666"/>
            <a:ext cx="10543032" cy="1500187"/>
          </a:xfrm>
        </p:spPr>
        <p:txBody>
          <a:bodyPr>
            <a:noAutofit/>
          </a:bodyPr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4E2B4-314C-4D4F-8938-E437A2EF5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60CDE-A6F1-4138-AF12-ED09E8E5FB6B}" type="datetime2">
              <a:rPr lang="en-US" smtClean="0"/>
              <a:t>Monday, February 1,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442F23-6986-4A36-97F0-13F305A2D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BA1B9-2423-42BD-A553-DC5703F62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062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64F76-994F-4AB5-B17B-46C0C2FA5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365125"/>
            <a:ext cx="10543032" cy="1325563"/>
          </a:xfrm>
        </p:spPr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A69B3B-A540-4556-98C8-1F49704A79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0624" y="1825625"/>
            <a:ext cx="5599176" cy="4206382"/>
          </a:xfrm>
        </p:spPr>
        <p:txBody>
          <a:bodyPr/>
          <a:lstStyle>
            <a:lvl1pPr marL="457200" indent="-457200">
              <a:buFont typeface="Wingdings 2" panose="05020102010507070707" pitchFamily="18" charset="2"/>
              <a:buChar char="¬"/>
              <a:defRPr/>
            </a:lvl1pPr>
            <a:lvl2pPr marL="800100" indent="-342900">
              <a:buFont typeface="Wingdings 2" panose="05020102010507070707" pitchFamily="18" charset="2"/>
              <a:buChar char="¬"/>
              <a:defRPr/>
            </a:lvl2pPr>
            <a:lvl3pPr marL="1257300" indent="-342900">
              <a:buFont typeface="Wingdings 2" panose="05020102010507070707" pitchFamily="18" charset="2"/>
              <a:buChar char="¬"/>
              <a:defRPr/>
            </a:lvl3pPr>
            <a:lvl4pPr marL="1657350" indent="-285750">
              <a:buFont typeface="Wingdings 2" panose="05020102010507070707" pitchFamily="18" charset="2"/>
              <a:buChar char="¬"/>
              <a:defRPr/>
            </a:lvl4pPr>
            <a:lvl5pPr marL="2114550" indent="-285750">
              <a:buFont typeface="Wingdings 2" panose="05020102010507070707" pitchFamily="18" charset="2"/>
              <a:buChar char="¬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C72438-7C63-48F2-9D6F-2461BFD6D5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791456" cy="4206382"/>
          </a:xfrm>
        </p:spPr>
        <p:txBody>
          <a:bodyPr/>
          <a:lstStyle>
            <a:lvl1pPr marL="228600" indent="-228600">
              <a:buFont typeface="Wingdings 2" panose="05020102010507070707" pitchFamily="18" charset="2"/>
              <a:buChar char="¬"/>
              <a:defRPr/>
            </a:lvl1pPr>
            <a:lvl2pPr marL="685800" indent="-228600">
              <a:buFont typeface="Wingdings 2" panose="05020102010507070707" pitchFamily="18" charset="2"/>
              <a:buChar char="¬"/>
              <a:defRPr/>
            </a:lvl2pPr>
            <a:lvl3pPr marL="1143000" indent="-228600">
              <a:buFont typeface="Wingdings 2" panose="05020102010507070707" pitchFamily="18" charset="2"/>
              <a:buChar char="¬"/>
              <a:defRPr/>
            </a:lvl3pPr>
            <a:lvl4pPr marL="1600200" indent="-228600">
              <a:buFont typeface="Wingdings 2" panose="05020102010507070707" pitchFamily="18" charset="2"/>
              <a:buChar char="¬"/>
              <a:defRPr/>
            </a:lvl4pPr>
            <a:lvl5pPr marL="2057400" indent="-228600">
              <a:buFont typeface="Wingdings 2" panose="05020102010507070707" pitchFamily="18" charset="2"/>
              <a:buChar char="¬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FA1B49-6AAA-4DA7-970F-B75899F1A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5F8B1-DB7B-4D28-A97D-40FB2DD1EF78}" type="datetime2">
              <a:rPr lang="en-US" smtClean="0"/>
              <a:t>Monday, February 1, 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E3649A-B9A2-4737-B47E-758DC1406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0C1407-C705-451C-878E-8175DCCD5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244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F9955-0460-4A20-8FC6-300595560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365125"/>
            <a:ext cx="10543032" cy="1325563"/>
          </a:xfrm>
        </p:spPr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95DDA7-4AAD-4EBE-880C-200E5F10A6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0624" y="1681163"/>
            <a:ext cx="554969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717496-E470-4CF6-884C-F07390A468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0624" y="2505075"/>
            <a:ext cx="5549697" cy="3526932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C438EA-D381-4F22-A911-ECDD6D04FB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70321" y="1681163"/>
            <a:ext cx="4993335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F255FA-A04D-49F2-8DB4-3CC082D0DB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70321" y="2505075"/>
            <a:ext cx="4993335" cy="3526932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6298F3-0AEC-4811-99A4-B78AE3A70B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624" y="6217920"/>
            <a:ext cx="2743200" cy="640080"/>
          </a:xfrm>
        </p:spPr>
        <p:txBody>
          <a:bodyPr/>
          <a:lstStyle/>
          <a:p>
            <a:fld id="{14039161-23B8-4738-9069-73EBE8884FDD}" type="datetime2">
              <a:rPr lang="en-US" smtClean="0"/>
              <a:t>Monday, February 1, 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7690B4-8A9A-4717-8B0B-2C9212926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28F00A-44BE-4E0A-B1CE-1FC489654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3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1F235-FBFF-453E-B90A-5758ED47C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938306"/>
            <a:ext cx="10543032" cy="1325563"/>
          </a:xfrm>
        </p:spPr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43A871-5A76-4349-99F0-C46C77380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94D44-7693-499F-AC6C-11696134FE3F}" type="datetime2">
              <a:rPr lang="en-US" smtClean="0"/>
              <a:t>Monday, February 1, 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72E803-8BD9-40A2-8389-C19DA1148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5414ED-B772-4B84-813E-E34C9A97C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879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562BDD-CBFF-4046-A6B2-A9ECCB7EA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AF2AE-472C-4EF3-ABB2-24BAA9AE3CF7}" type="datetime2">
              <a:rPr lang="en-US" smtClean="0"/>
              <a:t>Monday, February 1, 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90B5F6-6C28-4A86-AFD0-D7F93D461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10D5C-1634-451B-8D99-4D47EB3A1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687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12261-8522-4437-B612-7C7100D18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457200"/>
            <a:ext cx="10543032" cy="1600200"/>
          </a:xfrm>
        </p:spPr>
        <p:txBody>
          <a:bodyPr anchor="b">
            <a:noAutofit/>
          </a:bodyPr>
          <a:lstStyle>
            <a:lvl1pPr>
              <a:defRPr sz="5200">
                <a:latin typeface="Dante (Headings)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AA0AF-3F50-42BD-84B4-E70C3D004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199340"/>
            <a:ext cx="5780468" cy="366171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9C702B-2C4D-4590-8BEE-31940145C7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0624" y="2199340"/>
            <a:ext cx="4489180" cy="3669647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94813E-250B-4422-AE46-5E1AB964A4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624" y="6217920"/>
            <a:ext cx="2743200" cy="640080"/>
          </a:xfrm>
        </p:spPr>
        <p:txBody>
          <a:bodyPr/>
          <a:lstStyle/>
          <a:p>
            <a:fld id="{EAEA162C-A7C1-4263-9453-1BAFF8C39559}" type="datetime2">
              <a:rPr lang="en-US" smtClean="0"/>
              <a:t>Monday, February 1, 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CB5B81-E9CC-45F3-8EF1-35D2C8FF1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A7E97-5A73-4602-9582-6CDACB918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872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5334B-3019-4CA1-B658-779001922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457200"/>
            <a:ext cx="4489180" cy="16002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D3CC12-FD6B-41A3-BF67-D600CC4383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DB2BD5-DC18-460B-BFCC-5B2447D2B0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0624" y="2199340"/>
            <a:ext cx="4489180" cy="3669647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305-9768-4792-866C-91238D4569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624" y="6217920"/>
            <a:ext cx="2743200" cy="640080"/>
          </a:xfrm>
        </p:spPr>
        <p:txBody>
          <a:bodyPr/>
          <a:lstStyle/>
          <a:p>
            <a:fld id="{64DF6793-3458-4587-8168-65F0C37A92D2}" type="datetime2">
              <a:rPr lang="en-US" smtClean="0"/>
              <a:t>Monday, February 1, 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DBF050-0FF1-499F-936E-FAAE50DC3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902C2E-1542-46B4-85B1-7A4B3F772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171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586836B-C327-49CB-ADF2-2E730C4A91BF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310F61-136C-42B3-981B-FDE3DD0A8135}"/>
              </a:ext>
            </a:extLst>
          </p:cNvPr>
          <p:cNvSpPr/>
          <p:nvPr/>
        </p:nvSpPr>
        <p:spPr>
          <a:xfrm>
            <a:off x="1478322" y="709375"/>
            <a:ext cx="10713675" cy="541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2AF870-601F-4570-A8A9-1003F8939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365125"/>
            <a:ext cx="1054303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CCCECD-B6E7-4C40-8A84-65FD5A3F0A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0624" y="1825625"/>
            <a:ext cx="1054303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EFA4D-0E39-4E26-B43C-5D1084B3BA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0624" y="6217920"/>
            <a:ext cx="2743200" cy="6400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E8352ED3-3C46-4C9A-9738-67B2D875E7E2}" type="datetime2">
              <a:rPr lang="en-US" smtClean="0"/>
              <a:pPr/>
              <a:t>Monday, February 1, 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851EA-2F2C-4012-8B96-51179BDD11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67328" y="6217920"/>
            <a:ext cx="7196328" cy="6400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B8ACB-7A60-4D76-A149-0C57A30E01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3152" y="0"/>
            <a:ext cx="685800" cy="685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3A4F6043-7A67-491B-98BC-F933DED722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087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Wingdings 2" panose="05020102010507070707" pitchFamily="18" charset="2"/>
        <a:buChar char="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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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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"/>
        <a:defRPr sz="11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B3B2C43-5E36-4768-8319-6752D24B47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44326E-7BB3-4929-BE33-05CA64DBB2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1CF4E0-AA2D-43CA-A528-C52FB15824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6276" y="685800"/>
            <a:ext cx="107442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1059C3-47A5-9F41-82BF-431D167E5E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9319" y="576263"/>
            <a:ext cx="5054196" cy="2967606"/>
          </a:xfrm>
        </p:spPr>
        <p:txBody>
          <a:bodyPr anchor="b">
            <a:normAutofit/>
          </a:bodyPr>
          <a:lstStyle/>
          <a:p>
            <a:pPr algn="l"/>
            <a:r>
              <a:rPr lang="en-US" sz="4800" dirty="0"/>
              <a:t>Madinat Jumeirah Living</a:t>
            </a:r>
            <a:endParaRPr lang="ru-RU" sz="4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711956-10BB-4D33-A2CA-05F3419356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35" r="24765" b="-1"/>
          <a:stretch/>
        </p:blipFill>
        <p:spPr>
          <a:xfrm>
            <a:off x="-6472" y="10"/>
            <a:ext cx="5486394" cy="6857982"/>
          </a:xfrm>
          <a:prstGeom prst="rect">
            <a:avLst/>
          </a:prstGeom>
        </p:spPr>
      </p:pic>
      <p:sp>
        <p:nvSpPr>
          <p:cNvPr id="5" name="Rectangle 14">
            <a:extLst>
              <a:ext uri="{FF2B5EF4-FFF2-40B4-BE49-F238E27FC236}">
                <a16:creationId xmlns:a16="http://schemas.microsoft.com/office/drawing/2014/main" id="{3B083774-A903-4B1B-BC6A-94C1F048E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479921" y="0"/>
            <a:ext cx="287517" cy="6857992"/>
          </a:xfrm>
          <a:prstGeom prst="rect">
            <a:avLst/>
          </a:prstGeom>
          <a:solidFill>
            <a:srgbClr val="D7CE81">
              <a:alpha val="25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6" name="Straight Connector 16">
            <a:extLst>
              <a:ext uri="{FF2B5EF4-FFF2-40B4-BE49-F238E27FC236}">
                <a16:creationId xmlns:a16="http://schemas.microsoft.com/office/drawing/2014/main" id="{5D5FB189-1F48-4A47-B036-6AF7E11A8E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504676" y="-14198"/>
            <a:ext cx="0" cy="6858000"/>
          </a:xfrm>
          <a:prstGeom prst="line">
            <a:avLst/>
          </a:prstGeom>
          <a:ln w="9525" cap="rnd">
            <a:solidFill>
              <a:srgbClr val="D7CE8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8">
            <a:extLst>
              <a:ext uri="{FF2B5EF4-FFF2-40B4-BE49-F238E27FC236}">
                <a16:creationId xmlns:a16="http://schemas.microsoft.com/office/drawing/2014/main" id="{C5B335DD-3163-4EC5-8B6B-2AB53E64D1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D7CE8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6291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4331886-BB99-434F-854D-2EFAD869D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828" y="0"/>
            <a:ext cx="115863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3588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6">
            <a:extLst>
              <a:ext uri="{FF2B5EF4-FFF2-40B4-BE49-F238E27FC236}">
                <a16:creationId xmlns:a16="http://schemas.microsoft.com/office/drawing/2014/main" id="{75199C63-566C-254E-A350-299B678158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3123643"/>
              </p:ext>
            </p:extLst>
          </p:nvPr>
        </p:nvGraphicFramePr>
        <p:xfrm>
          <a:off x="1805353" y="989296"/>
          <a:ext cx="10069488" cy="1179472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517372">
                  <a:extLst>
                    <a:ext uri="{9D8B030D-6E8A-4147-A177-3AD203B41FA5}">
                      <a16:colId xmlns:a16="http://schemas.microsoft.com/office/drawing/2014/main" val="1324878895"/>
                    </a:ext>
                  </a:extLst>
                </a:gridCol>
                <a:gridCol w="2517372">
                  <a:extLst>
                    <a:ext uri="{9D8B030D-6E8A-4147-A177-3AD203B41FA5}">
                      <a16:colId xmlns:a16="http://schemas.microsoft.com/office/drawing/2014/main" val="3488487651"/>
                    </a:ext>
                  </a:extLst>
                </a:gridCol>
                <a:gridCol w="2517372">
                  <a:extLst>
                    <a:ext uri="{9D8B030D-6E8A-4147-A177-3AD203B41FA5}">
                      <a16:colId xmlns:a16="http://schemas.microsoft.com/office/drawing/2014/main" val="2050237208"/>
                    </a:ext>
                  </a:extLst>
                </a:gridCol>
                <a:gridCol w="2517372">
                  <a:extLst>
                    <a:ext uri="{9D8B030D-6E8A-4147-A177-3AD203B41FA5}">
                      <a16:colId xmlns:a16="http://schemas.microsoft.com/office/drawing/2014/main" val="32741403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400" dirty="0"/>
                        <a:t>Тип квартиры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Площадь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Цена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Цена за квадратный метр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05535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/>
                        <a:t>1 спальня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71кв. м. – 121 кв. м.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971354"/>
                  </a:ext>
                </a:extLst>
              </a:tr>
              <a:tr h="437792">
                <a:tc>
                  <a:txBody>
                    <a:bodyPr/>
                    <a:lstStyle/>
                    <a:p>
                      <a:r>
                        <a:rPr lang="ru-RU" sz="1400" dirty="0"/>
                        <a:t>2 спальни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100 кв. м. – 286 кв. м.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0353902"/>
                  </a:ext>
                </a:extLst>
              </a:tr>
            </a:tbl>
          </a:graphicData>
        </a:graphic>
      </p:graphicFrame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D56434D8-270C-4B46-8006-8FD3829AC7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6484137"/>
              </p:ext>
            </p:extLst>
          </p:nvPr>
        </p:nvGraphicFramePr>
        <p:xfrm>
          <a:off x="2464487" y="3429000"/>
          <a:ext cx="8127999" cy="2409568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001642724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708974414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976624294"/>
                    </a:ext>
                  </a:extLst>
                </a:gridCol>
              </a:tblGrid>
              <a:tr h="1204784"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/>
                        <a:t>10%</a:t>
                      </a:r>
                    </a:p>
                    <a:p>
                      <a:pPr algn="ctr"/>
                      <a:r>
                        <a:rPr lang="ru-RU" sz="2000" b="0" dirty="0"/>
                        <a:t>Бронирование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/>
                        <a:t>10%</a:t>
                      </a:r>
                    </a:p>
                    <a:p>
                      <a:pPr algn="ctr"/>
                      <a:r>
                        <a:rPr lang="ru-RU" sz="2000" b="0" dirty="0"/>
                        <a:t>Апрель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/>
                        <a:t>10%</a:t>
                      </a:r>
                    </a:p>
                    <a:p>
                      <a:pPr algn="ctr"/>
                      <a:r>
                        <a:rPr lang="ru-RU" sz="2000" b="0" dirty="0"/>
                        <a:t>Октябрь 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8417717"/>
                  </a:ext>
                </a:extLst>
              </a:tr>
              <a:tr h="1204784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10%</a:t>
                      </a:r>
                    </a:p>
                    <a:p>
                      <a:pPr algn="ctr"/>
                      <a:r>
                        <a:rPr lang="ru-RU" sz="2000" dirty="0"/>
                        <a:t>Апрель 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10%</a:t>
                      </a:r>
                    </a:p>
                    <a:p>
                      <a:pPr algn="ctr"/>
                      <a:r>
                        <a:rPr lang="ru-RU" sz="2000" dirty="0"/>
                        <a:t>Октябрь 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50%</a:t>
                      </a:r>
                    </a:p>
                    <a:p>
                      <a:pPr algn="ctr"/>
                      <a:r>
                        <a:rPr lang="ru-RU" sz="2000" dirty="0"/>
                        <a:t>Март 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971746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48C9CAD-79FA-9E48-AC48-3466AF20DB0D}"/>
              </a:ext>
            </a:extLst>
          </p:cNvPr>
          <p:cNvSpPr txBox="1"/>
          <p:nvPr/>
        </p:nvSpPr>
        <p:spPr>
          <a:xfrm>
            <a:off x="5869459" y="2891481"/>
            <a:ext cx="1718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План оплаты </a:t>
            </a:r>
          </a:p>
        </p:txBody>
      </p:sp>
    </p:spTree>
    <p:extLst>
      <p:ext uri="{BB962C8B-B14F-4D97-AF65-F5344CB8AC3E}">
        <p14:creationId xmlns:p14="http://schemas.microsoft.com/office/powerpoint/2010/main" val="35788034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CE68C35-0307-4DBB-9BB2-51A0BC80F6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Background Gray Rectangle">
            <a:extLst>
              <a:ext uri="{FF2B5EF4-FFF2-40B4-BE49-F238E27FC236}">
                <a16:creationId xmlns:a16="http://schemas.microsoft.com/office/drawing/2014/main" id="{B4461734-7A1F-4C43-9DD1-82961A9BC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White Rectangle">
            <a:extLst>
              <a:ext uri="{FF2B5EF4-FFF2-40B4-BE49-F238E27FC236}">
                <a16:creationId xmlns:a16="http://schemas.microsoft.com/office/drawing/2014/main" id="{F76B182E-353C-4F09-98E3-D0D9D094A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6276" y="685800"/>
            <a:ext cx="107442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232682-14BE-3844-9A44-D0919D93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6276" y="680190"/>
            <a:ext cx="10851735" cy="1739267"/>
          </a:xfrm>
        </p:spPr>
        <p:txBody>
          <a:bodyPr anchor="t">
            <a:normAutofit/>
          </a:bodyPr>
          <a:lstStyle/>
          <a:p>
            <a:r>
              <a:rPr lang="ru-RU" dirty="0"/>
              <a:t>План оплаты </a:t>
            </a:r>
            <a:r>
              <a:rPr lang="en-US" dirty="0"/>
              <a:t>Madinat </a:t>
            </a:r>
            <a:r>
              <a:rPr lang="en-US" dirty="0" err="1"/>
              <a:t>Jumeraih</a:t>
            </a:r>
            <a:r>
              <a:rPr lang="en-US" dirty="0"/>
              <a:t> Living </a:t>
            </a:r>
            <a:endParaRPr lang="ru-RU" dirty="0"/>
          </a:p>
        </p:txBody>
      </p:sp>
      <p:cxnSp>
        <p:nvCxnSpPr>
          <p:cNvPr id="15" name="Vertical Connector">
            <a:extLst>
              <a:ext uri="{FF2B5EF4-FFF2-40B4-BE49-F238E27FC236}">
                <a16:creationId xmlns:a16="http://schemas.microsoft.com/office/drawing/2014/main" id="{A32DD4E3-F3A5-479E-9FC8-93181F7ABF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Horizontal Connector 2">
            <a:extLst>
              <a:ext uri="{FF2B5EF4-FFF2-40B4-BE49-F238E27FC236}">
                <a16:creationId xmlns:a16="http://schemas.microsoft.com/office/drawing/2014/main" id="{A5C97BEA-9A67-4872-9526-42EECD54C0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EB073E54-DA9C-A042-8D47-448063F0FF6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6181679"/>
              </p:ext>
            </p:extLst>
          </p:nvPr>
        </p:nvGraphicFramePr>
        <p:xfrm>
          <a:off x="2602899" y="2515751"/>
          <a:ext cx="7407364" cy="3231233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083880">
                  <a:extLst>
                    <a:ext uri="{9D8B030D-6E8A-4147-A177-3AD203B41FA5}">
                      <a16:colId xmlns:a16="http://schemas.microsoft.com/office/drawing/2014/main" val="3325094207"/>
                    </a:ext>
                  </a:extLst>
                </a:gridCol>
                <a:gridCol w="1155724">
                  <a:extLst>
                    <a:ext uri="{9D8B030D-6E8A-4147-A177-3AD203B41FA5}">
                      <a16:colId xmlns:a16="http://schemas.microsoft.com/office/drawing/2014/main" val="2026860207"/>
                    </a:ext>
                  </a:extLst>
                </a:gridCol>
                <a:gridCol w="2083880">
                  <a:extLst>
                    <a:ext uri="{9D8B030D-6E8A-4147-A177-3AD203B41FA5}">
                      <a16:colId xmlns:a16="http://schemas.microsoft.com/office/drawing/2014/main" val="2049910419"/>
                    </a:ext>
                  </a:extLst>
                </a:gridCol>
                <a:gridCol w="2083880">
                  <a:extLst>
                    <a:ext uri="{9D8B030D-6E8A-4147-A177-3AD203B41FA5}">
                      <a16:colId xmlns:a16="http://schemas.microsoft.com/office/drawing/2014/main" val="3536332379"/>
                    </a:ext>
                  </a:extLst>
                </a:gridCol>
              </a:tblGrid>
              <a:tr h="372184">
                <a:tc>
                  <a:txBody>
                    <a:bodyPr/>
                    <a:lstStyle/>
                    <a:p>
                      <a:pPr algn="ctr"/>
                      <a:r>
                        <a:rPr lang="ru-RU" sz="1700"/>
                        <a:t>Этапы</a:t>
                      </a:r>
                    </a:p>
                  </a:txBody>
                  <a:tcPr marL="84587" marR="84587" marT="42294" marB="422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/>
                        <a:t>%</a:t>
                      </a:r>
                    </a:p>
                  </a:txBody>
                  <a:tcPr marL="84587" marR="84587" marT="42294" marB="422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/>
                        <a:t>Даты</a:t>
                      </a:r>
                    </a:p>
                  </a:txBody>
                  <a:tcPr marL="84587" marR="84587" marT="42294" marB="422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/>
                        <a:t>Сумма (</a:t>
                      </a:r>
                      <a:r>
                        <a:rPr lang="en-US" sz="1700"/>
                        <a:t>$</a:t>
                      </a:r>
                      <a:r>
                        <a:rPr lang="ru-RU" sz="1700"/>
                        <a:t>)</a:t>
                      </a:r>
                    </a:p>
                  </a:txBody>
                  <a:tcPr marL="84587" marR="84587" marT="42294" marB="42294"/>
                </a:tc>
                <a:extLst>
                  <a:ext uri="{0D108BD9-81ED-4DB2-BD59-A6C34878D82A}">
                    <a16:rowId xmlns:a16="http://schemas.microsoft.com/office/drawing/2014/main" val="2544102040"/>
                  </a:ext>
                </a:extLst>
              </a:tr>
              <a:tr h="372184">
                <a:tc>
                  <a:txBody>
                    <a:bodyPr/>
                    <a:lstStyle/>
                    <a:p>
                      <a:endParaRPr lang="ru-RU" sz="1700"/>
                    </a:p>
                  </a:txBody>
                  <a:tcPr marL="84587" marR="84587" marT="42294" marB="422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/>
                        <a:t>10%</a:t>
                      </a:r>
                    </a:p>
                  </a:txBody>
                  <a:tcPr marL="84587" marR="84587" marT="42294" marB="422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/>
                        <a:t>Февраль 2021</a:t>
                      </a:r>
                    </a:p>
                  </a:txBody>
                  <a:tcPr marL="84587" marR="84587" marT="42294" marB="422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/>
                        <a:t>73, 500</a:t>
                      </a:r>
                      <a:r>
                        <a:rPr lang="en-US" sz="1700"/>
                        <a:t>$</a:t>
                      </a:r>
                      <a:endParaRPr lang="ru-RU" sz="1700"/>
                    </a:p>
                  </a:txBody>
                  <a:tcPr marL="84587" marR="84587" marT="42294" marB="42294"/>
                </a:tc>
                <a:extLst>
                  <a:ext uri="{0D108BD9-81ED-4DB2-BD59-A6C34878D82A}">
                    <a16:rowId xmlns:a16="http://schemas.microsoft.com/office/drawing/2014/main" val="4012917041"/>
                  </a:ext>
                </a:extLst>
              </a:tr>
              <a:tr h="372184">
                <a:tc>
                  <a:txBody>
                    <a:bodyPr/>
                    <a:lstStyle/>
                    <a:p>
                      <a:endParaRPr lang="ru-RU" sz="1700"/>
                    </a:p>
                  </a:txBody>
                  <a:tcPr marL="84587" marR="84587" marT="42294" marB="422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/>
                        <a:t>10%</a:t>
                      </a:r>
                    </a:p>
                  </a:txBody>
                  <a:tcPr marL="84587" marR="84587" marT="42294" marB="422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/>
                        <a:t>15 июня 2021</a:t>
                      </a:r>
                    </a:p>
                  </a:txBody>
                  <a:tcPr marL="84587" marR="84587" marT="42294" marB="422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73,500$</a:t>
                      </a:r>
                      <a:endParaRPr lang="ru-RU" sz="1700" dirty="0"/>
                    </a:p>
                  </a:txBody>
                  <a:tcPr marL="84587" marR="84587" marT="42294" marB="42294"/>
                </a:tc>
                <a:extLst>
                  <a:ext uri="{0D108BD9-81ED-4DB2-BD59-A6C34878D82A}">
                    <a16:rowId xmlns:a16="http://schemas.microsoft.com/office/drawing/2014/main" val="1151074645"/>
                  </a:ext>
                </a:extLst>
              </a:tr>
              <a:tr h="372184">
                <a:tc>
                  <a:txBody>
                    <a:bodyPr/>
                    <a:lstStyle/>
                    <a:p>
                      <a:endParaRPr lang="ru-RU" sz="1700" dirty="0"/>
                    </a:p>
                  </a:txBody>
                  <a:tcPr marL="84587" marR="84587" marT="42294" marB="422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/>
                        <a:t>5%</a:t>
                      </a:r>
                    </a:p>
                  </a:txBody>
                  <a:tcPr marL="84587" marR="84587" marT="42294" marB="422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/>
                        <a:t>15 октября 2021</a:t>
                      </a:r>
                    </a:p>
                  </a:txBody>
                  <a:tcPr marL="84587" marR="84587" marT="42294" marB="422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/>
                        <a:t>36, 800$</a:t>
                      </a:r>
                      <a:endParaRPr lang="ru-RU" sz="1700"/>
                    </a:p>
                  </a:txBody>
                  <a:tcPr marL="84587" marR="84587" marT="42294" marB="42294"/>
                </a:tc>
                <a:extLst>
                  <a:ext uri="{0D108BD9-81ED-4DB2-BD59-A6C34878D82A}">
                    <a16:rowId xmlns:a16="http://schemas.microsoft.com/office/drawing/2014/main" val="2230093987"/>
                  </a:ext>
                </a:extLst>
              </a:tr>
              <a:tr h="372184">
                <a:tc>
                  <a:txBody>
                    <a:bodyPr/>
                    <a:lstStyle/>
                    <a:p>
                      <a:endParaRPr lang="ru-RU" sz="1700"/>
                    </a:p>
                  </a:txBody>
                  <a:tcPr marL="84587" marR="84587" marT="42294" marB="422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/>
                        <a:t>5%</a:t>
                      </a:r>
                    </a:p>
                  </a:txBody>
                  <a:tcPr marL="84587" marR="84587" marT="42294" marB="422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/>
                        <a:t>15 февраля 2022</a:t>
                      </a:r>
                    </a:p>
                  </a:txBody>
                  <a:tcPr marL="84587" marR="84587" marT="42294" marB="422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/>
                        <a:t>36, 800$</a:t>
                      </a:r>
                      <a:endParaRPr lang="ru-RU" sz="1700"/>
                    </a:p>
                  </a:txBody>
                  <a:tcPr marL="84587" marR="84587" marT="42294" marB="42294"/>
                </a:tc>
                <a:extLst>
                  <a:ext uri="{0D108BD9-81ED-4DB2-BD59-A6C34878D82A}">
                    <a16:rowId xmlns:a16="http://schemas.microsoft.com/office/drawing/2014/main" val="1514468201"/>
                  </a:ext>
                </a:extLst>
              </a:tr>
              <a:tr h="625945">
                <a:tc>
                  <a:txBody>
                    <a:bodyPr/>
                    <a:lstStyle/>
                    <a:p>
                      <a:pPr algn="ctr"/>
                      <a:r>
                        <a:rPr lang="en-US" sz="1700"/>
                        <a:t>50</a:t>
                      </a:r>
                      <a:r>
                        <a:rPr lang="ru-RU" sz="1700"/>
                        <a:t>% готовности проекта</a:t>
                      </a:r>
                    </a:p>
                  </a:txBody>
                  <a:tcPr marL="84587" marR="84587" marT="42294" marB="422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/>
                        <a:t>10%</a:t>
                      </a:r>
                    </a:p>
                  </a:txBody>
                  <a:tcPr marL="84587" marR="84587" marT="42294" marB="422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/>
                        <a:t>15 июня 2022</a:t>
                      </a:r>
                    </a:p>
                  </a:txBody>
                  <a:tcPr marL="84587" marR="84587" marT="42294" marB="4229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/>
                        <a:t>73, 500</a:t>
                      </a:r>
                      <a:r>
                        <a:rPr lang="en-US" sz="1700"/>
                        <a:t>$</a:t>
                      </a:r>
                      <a:endParaRPr lang="ru-RU" sz="1700"/>
                    </a:p>
                  </a:txBody>
                  <a:tcPr marL="84587" marR="84587" marT="42294" marB="42294"/>
                </a:tc>
                <a:extLst>
                  <a:ext uri="{0D108BD9-81ED-4DB2-BD59-A6C34878D82A}">
                    <a16:rowId xmlns:a16="http://schemas.microsoft.com/office/drawing/2014/main" val="2689495878"/>
                  </a:ext>
                </a:extLst>
              </a:tr>
              <a:tr h="372184">
                <a:tc>
                  <a:txBody>
                    <a:bodyPr/>
                    <a:lstStyle/>
                    <a:p>
                      <a:pPr algn="ctr"/>
                      <a:r>
                        <a:rPr lang="ru-RU" sz="1700"/>
                        <a:t>70% готовности</a:t>
                      </a:r>
                    </a:p>
                  </a:txBody>
                  <a:tcPr marL="84587" marR="84587" marT="42294" marB="422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/>
                        <a:t>10%</a:t>
                      </a:r>
                    </a:p>
                  </a:txBody>
                  <a:tcPr marL="84587" marR="84587" marT="42294" marB="422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/>
                        <a:t>15 октября 2022</a:t>
                      </a:r>
                    </a:p>
                  </a:txBody>
                  <a:tcPr marL="84587" marR="84587" marT="42294" marB="4229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/>
                        <a:t>73, 500</a:t>
                      </a:r>
                      <a:r>
                        <a:rPr lang="en-US" sz="1700"/>
                        <a:t>$</a:t>
                      </a:r>
                      <a:endParaRPr lang="ru-RU" sz="1700"/>
                    </a:p>
                  </a:txBody>
                  <a:tcPr marL="84587" marR="84587" marT="42294" marB="42294"/>
                </a:tc>
                <a:extLst>
                  <a:ext uri="{0D108BD9-81ED-4DB2-BD59-A6C34878D82A}">
                    <a16:rowId xmlns:a16="http://schemas.microsoft.com/office/drawing/2014/main" val="428114893"/>
                  </a:ext>
                </a:extLst>
              </a:tr>
              <a:tr h="372184">
                <a:tc>
                  <a:txBody>
                    <a:bodyPr/>
                    <a:lstStyle/>
                    <a:p>
                      <a:pPr algn="ctr"/>
                      <a:r>
                        <a:rPr lang="ru-RU" sz="1700"/>
                        <a:t>Сдан</a:t>
                      </a:r>
                    </a:p>
                  </a:txBody>
                  <a:tcPr marL="84587" marR="84587" marT="42294" marB="422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/>
                        <a:t>50%</a:t>
                      </a:r>
                    </a:p>
                  </a:txBody>
                  <a:tcPr marL="84587" marR="84587" marT="42294" marB="422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/>
                        <a:t>15 марта 2023</a:t>
                      </a:r>
                    </a:p>
                  </a:txBody>
                  <a:tcPr marL="84587" marR="84587" marT="42294" marB="422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367, 260$</a:t>
                      </a:r>
                      <a:endParaRPr lang="ru-RU" sz="1700" dirty="0"/>
                    </a:p>
                  </a:txBody>
                  <a:tcPr marL="84587" marR="84587" marT="42294" marB="42294"/>
                </a:tc>
                <a:extLst>
                  <a:ext uri="{0D108BD9-81ED-4DB2-BD59-A6C34878D82A}">
                    <a16:rowId xmlns:a16="http://schemas.microsoft.com/office/drawing/2014/main" val="15394008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454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рава, внешний, гольф, место для отдыха&#10;&#10;Автоматически созданное описание">
            <a:extLst>
              <a:ext uri="{FF2B5EF4-FFF2-40B4-BE49-F238E27FC236}">
                <a16:creationId xmlns:a16="http://schemas.microsoft.com/office/drawing/2014/main" id="{EA4F1FFD-5951-7C4C-9D2D-93BB78C60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42" y="0"/>
            <a:ext cx="121211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7070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CB51AB2-AF99-3B48-9D59-9382C133E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42" y="0"/>
            <a:ext cx="121211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0970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5209771-F1DE-4042-A9DA-43D17736A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42" y="0"/>
            <a:ext cx="121211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4100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2BC74FB-9604-5942-944B-A5C8BA4323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42" y="0"/>
            <a:ext cx="121211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4781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56D619-6139-0B4D-A1D4-D46171D62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42" y="0"/>
            <a:ext cx="121211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4146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B45B15E-087C-6245-9B42-4F7B75E70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42" y="0"/>
            <a:ext cx="121211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6016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19B72C8-5CF6-E242-9D0B-4E0A7EDD1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42" y="0"/>
            <a:ext cx="121211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3251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63BABD39-DADC-45D4-81D2-0BA1BE6EE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EF4583F-0B72-4942-B10E-222C912C57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3C994B4-9721-4148-9EEC-6793CECDE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3" y="-1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небо, внешний, место для отдыха, бассейн&#10;&#10;Автоматически созданное описание">
            <a:extLst>
              <a:ext uri="{FF2B5EF4-FFF2-40B4-BE49-F238E27FC236}">
                <a16:creationId xmlns:a16="http://schemas.microsoft.com/office/drawing/2014/main" id="{43661513-41D1-C14F-9935-85FB8E28F3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bg1">
                <a:tint val="45000"/>
                <a:satMod val="400000"/>
              </a:schemeClr>
            </a:duotone>
            <a:alphaModFix amt="25000"/>
          </a:blip>
          <a:srcRect t="4011" b="5989"/>
          <a:stretch/>
        </p:blipFill>
        <p:spPr>
          <a:xfrm>
            <a:off x="109202" y="11459"/>
            <a:ext cx="12191980" cy="685799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D68BD3C7-834E-43F0-9527-BB190AD2F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0206" y="-1"/>
            <a:ext cx="8999774" cy="49957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39F525-A899-BB48-9E72-7D63BA0C8E55}"/>
              </a:ext>
            </a:extLst>
          </p:cNvPr>
          <p:cNvSpPr txBox="1"/>
          <p:nvPr/>
        </p:nvSpPr>
        <p:spPr>
          <a:xfrm>
            <a:off x="2124085" y="-389631"/>
            <a:ext cx="7940781" cy="1754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Madinat Jumeirah Living </a:t>
            </a:r>
            <a:r>
              <a:rPr lang="en-US" sz="28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от</a:t>
            </a:r>
            <a:r>
              <a:rPr lang="en-US" sz="28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застройщика</a:t>
            </a:r>
            <a:r>
              <a:rPr lang="en-US" sz="28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Dubai Holding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2CA71F-F69F-B74D-BF66-C4EA881E0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0093" y="2363638"/>
            <a:ext cx="7620001" cy="226587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ts val="2800"/>
              </a:lnSpc>
            </a:pPr>
            <a:r>
              <a:rPr lang="en-US" sz="1100" b="1"/>
              <a:t>Dubai Holding </a:t>
            </a:r>
            <a:r>
              <a:rPr lang="en-US" sz="1100"/>
              <a:t>—это глобальная инвестиционная холдинговая компания, которая развивает и управляет рядом компаний, специализирующихся на инвестициях, финансовых услугах, недвижимости, специализированных бизнес-парках, телекоммуникациях и гостиничном бизнесе. Его мажоритарные акции принадлежат шейху Моххамеду ибн Рашиду Аль Мактуму, правителю эмирата Дубай и главному основателю Dubai Inc. Шейх Ахмед ибн Саид аль-Мактум был назначен председателем правителем Дубая шейхом Мухаммедом ибн Рашидом аль-Мактумомом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9824305-C48E-445C-A06D-E9D658EA48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540206" y="4873933"/>
            <a:ext cx="8997696" cy="121822"/>
          </a:xfrm>
          <a:prstGeom prst="rect">
            <a:avLst/>
          </a:prstGeom>
          <a:solidFill>
            <a:srgbClr val="88B7EC">
              <a:alpha val="25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F534936-0C2D-4585-AA0A-DF52422A0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88B7E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0C5A755-0384-4BD5-84CB-3A02C1C7F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88B7E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86576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97913C0-8351-3C45-A386-68663794A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42" y="0"/>
            <a:ext cx="121211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9028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B73A5F-9B04-E34A-8501-407913D91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42" y="0"/>
            <a:ext cx="121211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7126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2E048B1-F92B-DA40-B08F-2B2240C699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42" y="0"/>
            <a:ext cx="121211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8122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98402C-C68E-3448-AF45-5E639AFDB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8142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69A3A8D-86C6-294A-B14A-1C7EDEEF1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1476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BA5E7F8-4FDB-E346-B94C-076F64457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129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Background Gray Rectangle">
            <a:extLst>
              <a:ext uri="{FF2B5EF4-FFF2-40B4-BE49-F238E27FC236}">
                <a16:creationId xmlns:a16="http://schemas.microsoft.com/office/drawing/2014/main" id="{429E1EE9-E4C2-40A9-B9DE-FF110156C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Background Gray Rectangle">
            <a:extLst>
              <a:ext uri="{FF2B5EF4-FFF2-40B4-BE49-F238E27FC236}">
                <a16:creationId xmlns:a16="http://schemas.microsoft.com/office/drawing/2014/main" id="{1FF5E391-13EA-4378-95B1-C73488181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White Rectangle">
            <a:extLst>
              <a:ext uri="{FF2B5EF4-FFF2-40B4-BE49-F238E27FC236}">
                <a16:creationId xmlns:a16="http://schemas.microsoft.com/office/drawing/2014/main" id="{AD0DC7A3-7ED0-4155-ADCF-D332541FAF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6276" y="685800"/>
            <a:ext cx="107442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Объект 4" descr="Изображение выглядит как внешний, небо, здание, место для отдыха&#10;&#10;Автоматически созданное описание">
            <a:extLst>
              <a:ext uri="{FF2B5EF4-FFF2-40B4-BE49-F238E27FC236}">
                <a16:creationId xmlns:a16="http://schemas.microsoft.com/office/drawing/2014/main" id="{8E4743BA-A78D-BE46-9796-87E40F605C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64"/>
          <a:stretch/>
        </p:blipFill>
        <p:spPr>
          <a:xfrm>
            <a:off x="-1" y="5609"/>
            <a:ext cx="12192000" cy="6846780"/>
          </a:xfrm>
          <a:prstGeom prst="rect">
            <a:avLst/>
          </a:prstGeom>
        </p:spPr>
      </p:pic>
      <p:cxnSp>
        <p:nvCxnSpPr>
          <p:cNvPr id="16" name="Vertical Connector">
            <a:extLst>
              <a:ext uri="{FF2B5EF4-FFF2-40B4-BE49-F238E27FC236}">
                <a16:creationId xmlns:a16="http://schemas.microsoft.com/office/drawing/2014/main" id="{4CDF7082-55B3-4B7D-8ECF-F1C96C500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85B3E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Horizontal Connector 2">
            <a:extLst>
              <a:ext uri="{FF2B5EF4-FFF2-40B4-BE49-F238E27FC236}">
                <a16:creationId xmlns:a16="http://schemas.microsoft.com/office/drawing/2014/main" id="{67D64140-8BC6-4CD1-8C2A-FB5BCE2354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85B3E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52531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Background Gray Rectangle">
            <a:extLst>
              <a:ext uri="{FF2B5EF4-FFF2-40B4-BE49-F238E27FC236}">
                <a16:creationId xmlns:a16="http://schemas.microsoft.com/office/drawing/2014/main" id="{429E1EE9-E4C2-40A9-B9DE-FF110156C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5" name="Background Gray Rectangle">
            <a:extLst>
              <a:ext uri="{FF2B5EF4-FFF2-40B4-BE49-F238E27FC236}">
                <a16:creationId xmlns:a16="http://schemas.microsoft.com/office/drawing/2014/main" id="{1FF5E391-13EA-4378-95B1-C73488181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7" name="White Rectangle">
            <a:extLst>
              <a:ext uri="{FF2B5EF4-FFF2-40B4-BE49-F238E27FC236}">
                <a16:creationId xmlns:a16="http://schemas.microsoft.com/office/drawing/2014/main" id="{AD0DC7A3-7ED0-4155-ADCF-D332541FAF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6276" y="685800"/>
            <a:ext cx="107442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EA059DD8-2E3F-4941-A5A1-722DAEDE46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03"/>
          <a:stretch/>
        </p:blipFill>
        <p:spPr>
          <a:xfrm>
            <a:off x="-1" y="5609"/>
            <a:ext cx="12192000" cy="6846780"/>
          </a:xfrm>
          <a:prstGeom prst="rect">
            <a:avLst/>
          </a:prstGeom>
        </p:spPr>
      </p:pic>
      <p:cxnSp>
        <p:nvCxnSpPr>
          <p:cNvPr id="29" name="Vertical Connector">
            <a:extLst>
              <a:ext uri="{FF2B5EF4-FFF2-40B4-BE49-F238E27FC236}">
                <a16:creationId xmlns:a16="http://schemas.microsoft.com/office/drawing/2014/main" id="{4CDF7082-55B3-4B7D-8ECF-F1C96C500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C473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Horizontal Connector 2">
            <a:extLst>
              <a:ext uri="{FF2B5EF4-FFF2-40B4-BE49-F238E27FC236}">
                <a16:creationId xmlns:a16="http://schemas.microsoft.com/office/drawing/2014/main" id="{67D64140-8BC6-4CD1-8C2A-FB5BCE2354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C473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Стрелка вниз 5">
            <a:extLst>
              <a:ext uri="{FF2B5EF4-FFF2-40B4-BE49-F238E27FC236}">
                <a16:creationId xmlns:a16="http://schemas.microsoft.com/office/drawing/2014/main" id="{DFA5B3A3-CB39-EA4D-9D57-345C4CCE0955}"/>
              </a:ext>
            </a:extLst>
          </p:cNvPr>
          <p:cNvSpPr/>
          <p:nvPr/>
        </p:nvSpPr>
        <p:spPr>
          <a:xfrm>
            <a:off x="4955135" y="1564482"/>
            <a:ext cx="528638" cy="1014412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4203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22">
            <a:extLst>
              <a:ext uri="{FF2B5EF4-FFF2-40B4-BE49-F238E27FC236}">
                <a16:creationId xmlns:a16="http://schemas.microsoft.com/office/drawing/2014/main" id="{19CE9782-0FD1-493B-9C50-C51AB7C5E0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6" name="Rectangle 24">
            <a:extLst>
              <a:ext uri="{FF2B5EF4-FFF2-40B4-BE49-F238E27FC236}">
                <a16:creationId xmlns:a16="http://schemas.microsoft.com/office/drawing/2014/main" id="{F6619023-691E-4F1C-A10A-0EA3D044EE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7" name="Rectangle 26">
            <a:extLst>
              <a:ext uri="{FF2B5EF4-FFF2-40B4-BE49-F238E27FC236}">
                <a16:creationId xmlns:a16="http://schemas.microsoft.com/office/drawing/2014/main" id="{36F31C88-3DEF-4EA8-AE3A-49441413FC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85800"/>
            <a:ext cx="422144" cy="5486400"/>
          </a:xfrm>
          <a:prstGeom prst="rect">
            <a:avLst/>
          </a:prstGeom>
          <a:solidFill>
            <a:srgbClr val="A1EAF9">
              <a:alpha val="25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8" name="Rectangle 28">
            <a:extLst>
              <a:ext uri="{FF2B5EF4-FFF2-40B4-BE49-F238E27FC236}">
                <a16:creationId xmlns:a16="http://schemas.microsoft.com/office/drawing/2014/main" id="{147EAFFD-2BD1-4600-B034-EEF700787D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6276" y="685800"/>
            <a:ext cx="107442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Объект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ADD1808-70CF-6F4C-9531-C42EAC05C8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653" r="25668" b="1"/>
          <a:stretch/>
        </p:blipFill>
        <p:spPr>
          <a:xfrm>
            <a:off x="413003" y="685800"/>
            <a:ext cx="4073933" cy="54864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1E44529-FF3C-8744-BEBA-01CE94F89391}"/>
              </a:ext>
            </a:extLst>
          </p:cNvPr>
          <p:cNvSpPr/>
          <p:nvPr/>
        </p:nvSpPr>
        <p:spPr>
          <a:xfrm>
            <a:off x="5132026" y="2880452"/>
            <a:ext cx="5828376" cy="30954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ts val="2800"/>
              </a:lnSpc>
              <a:spcAft>
                <a:spcPts val="600"/>
              </a:spcAft>
              <a:buClr>
                <a:schemeClr val="accent2"/>
              </a:buClr>
              <a:buFont typeface="Wingdings 2" panose="05020102010507070707" pitchFamily="18" charset="2"/>
              <a:buChar char=""/>
            </a:pPr>
            <a:r>
              <a:rPr lang="en-US" sz="1100" dirty="0" err="1"/>
              <a:t>Ряд</a:t>
            </a:r>
            <a:r>
              <a:rPr lang="en-US" sz="1100" dirty="0"/>
              <a:t> </a:t>
            </a:r>
            <a:r>
              <a:rPr lang="en-US" sz="1100" dirty="0" err="1"/>
              <a:t>малоэтажных</a:t>
            </a:r>
            <a:r>
              <a:rPr lang="en-US" sz="1100" dirty="0"/>
              <a:t> </a:t>
            </a:r>
            <a:r>
              <a:rPr lang="en-US" sz="1100" dirty="0" err="1"/>
              <a:t>зданий</a:t>
            </a:r>
            <a:r>
              <a:rPr lang="en-US" sz="1100" dirty="0"/>
              <a:t> </a:t>
            </a:r>
            <a:r>
              <a:rPr lang="en-US" sz="1100" dirty="0" err="1"/>
              <a:t>разной</a:t>
            </a:r>
            <a:r>
              <a:rPr lang="en-US" sz="1100" dirty="0"/>
              <a:t> </a:t>
            </a:r>
            <a:r>
              <a:rPr lang="en-US" sz="1100" dirty="0" err="1"/>
              <a:t>высоты</a:t>
            </a:r>
            <a:r>
              <a:rPr lang="en-US" sz="1100" dirty="0"/>
              <a:t> (</a:t>
            </a:r>
            <a:r>
              <a:rPr lang="en-US" sz="1100" dirty="0" err="1"/>
              <a:t>от</a:t>
            </a:r>
            <a:r>
              <a:rPr lang="en-US" sz="1100" dirty="0"/>
              <a:t> G + 8 </a:t>
            </a:r>
            <a:r>
              <a:rPr lang="en-US" sz="1100" dirty="0" err="1"/>
              <a:t>до</a:t>
            </a:r>
            <a:r>
              <a:rPr lang="en-US" sz="1100" dirty="0"/>
              <a:t> G + 10) • </a:t>
            </a:r>
            <a:r>
              <a:rPr lang="en-US" sz="1100" dirty="0" err="1"/>
              <a:t>Просторные</a:t>
            </a:r>
            <a:r>
              <a:rPr lang="en-US" sz="1100" dirty="0"/>
              <a:t>, </a:t>
            </a:r>
            <a:r>
              <a:rPr lang="en-US" sz="1100" dirty="0" err="1"/>
              <a:t>удобные</a:t>
            </a:r>
            <a:r>
              <a:rPr lang="en-US" sz="1100" dirty="0"/>
              <a:t> </a:t>
            </a:r>
            <a:r>
              <a:rPr lang="en-US" sz="1100" dirty="0" err="1"/>
              <a:t>въезды</a:t>
            </a:r>
            <a:r>
              <a:rPr lang="en-US" sz="1100" dirty="0"/>
              <a:t> </a:t>
            </a:r>
            <a:r>
              <a:rPr lang="en-US" sz="1100" dirty="0" err="1"/>
              <a:t>и</a:t>
            </a:r>
            <a:r>
              <a:rPr lang="en-US" sz="1100" dirty="0"/>
              <a:t> </a:t>
            </a:r>
            <a:r>
              <a:rPr lang="en-US" sz="1100" dirty="0" err="1"/>
              <a:t>выезды</a:t>
            </a:r>
            <a:r>
              <a:rPr lang="en-US" sz="1100" dirty="0"/>
              <a:t> </a:t>
            </a:r>
            <a:r>
              <a:rPr lang="en-US" sz="1100" dirty="0" err="1"/>
              <a:t>на</a:t>
            </a:r>
            <a:r>
              <a:rPr lang="en-US" sz="1100" dirty="0"/>
              <a:t> </a:t>
            </a:r>
            <a:r>
              <a:rPr lang="en-US" sz="1100" dirty="0" err="1"/>
              <a:t>четыре</a:t>
            </a:r>
            <a:r>
              <a:rPr lang="en-US" sz="1100" dirty="0"/>
              <a:t> </a:t>
            </a:r>
            <a:r>
              <a:rPr lang="en-US" sz="1100" dirty="0" err="1"/>
              <a:t>соединяющиеся</a:t>
            </a:r>
            <a:r>
              <a:rPr lang="en-US" sz="1100" dirty="0"/>
              <a:t> </a:t>
            </a:r>
            <a:r>
              <a:rPr lang="en-US" sz="1100" dirty="0" err="1"/>
              <a:t>магистральные</a:t>
            </a:r>
            <a:r>
              <a:rPr lang="en-US" sz="1100" dirty="0"/>
              <a:t> </a:t>
            </a:r>
            <a:r>
              <a:rPr lang="en-US" sz="1100" dirty="0" err="1"/>
              <a:t>дороги</a:t>
            </a:r>
            <a:r>
              <a:rPr lang="en-US" sz="1100" dirty="0"/>
              <a:t>. • </a:t>
            </a:r>
            <a:r>
              <a:rPr lang="en-US" sz="1100" dirty="0" err="1"/>
              <a:t>Сеть</a:t>
            </a:r>
            <a:r>
              <a:rPr lang="en-US" sz="1100" dirty="0"/>
              <a:t> </a:t>
            </a:r>
            <a:r>
              <a:rPr lang="en-US" sz="1100" dirty="0" err="1"/>
              <a:t>открытых</a:t>
            </a:r>
            <a:r>
              <a:rPr lang="en-US" sz="1100" dirty="0"/>
              <a:t> </a:t>
            </a:r>
            <a:r>
              <a:rPr lang="en-US" sz="1100" dirty="0" err="1"/>
              <a:t>парков</a:t>
            </a:r>
            <a:r>
              <a:rPr lang="en-US" sz="1100" dirty="0"/>
              <a:t>, </a:t>
            </a:r>
            <a:r>
              <a:rPr lang="en-US" sz="1100" dirty="0" err="1"/>
              <a:t>соединяющая</a:t>
            </a:r>
            <a:r>
              <a:rPr lang="en-US" sz="1100" dirty="0"/>
              <a:t> </a:t>
            </a:r>
            <a:r>
              <a:rPr lang="en-US" sz="1100" dirty="0" err="1"/>
              <a:t>все</a:t>
            </a:r>
            <a:r>
              <a:rPr lang="en-US" sz="1100" dirty="0"/>
              <a:t> </a:t>
            </a:r>
            <a:r>
              <a:rPr lang="en-US" sz="1100" dirty="0" err="1"/>
              <a:t>фазы</a:t>
            </a:r>
            <a:r>
              <a:rPr lang="en-US" sz="1100" dirty="0"/>
              <a:t> </a:t>
            </a:r>
            <a:r>
              <a:rPr lang="en-US" sz="1100" dirty="0" err="1"/>
              <a:t>развития</a:t>
            </a:r>
            <a:r>
              <a:rPr lang="en-US" sz="1100" dirty="0"/>
              <a:t>. • </a:t>
            </a:r>
            <a:r>
              <a:rPr lang="en-US" sz="1100" dirty="0" err="1"/>
              <a:t>Семейная</a:t>
            </a:r>
            <a:r>
              <a:rPr lang="en-US" sz="1100" dirty="0"/>
              <a:t> </a:t>
            </a:r>
            <a:r>
              <a:rPr lang="en-US" sz="1100" dirty="0" err="1"/>
              <a:t>пешеходная</a:t>
            </a:r>
            <a:r>
              <a:rPr lang="en-US" sz="1100" dirty="0"/>
              <a:t> </a:t>
            </a:r>
            <a:r>
              <a:rPr lang="en-US" sz="1100" dirty="0" err="1"/>
              <a:t>среда</a:t>
            </a:r>
            <a:r>
              <a:rPr lang="en-US" sz="1100" dirty="0"/>
              <a:t>, </a:t>
            </a:r>
            <a:r>
              <a:rPr lang="en-US" sz="1100" dirty="0" err="1"/>
              <a:t>безопасная</a:t>
            </a:r>
            <a:r>
              <a:rPr lang="en-US" sz="1100" dirty="0"/>
              <a:t> </a:t>
            </a:r>
            <a:r>
              <a:rPr lang="en-US" sz="1100" dirty="0" err="1"/>
              <a:t>для</a:t>
            </a:r>
            <a:r>
              <a:rPr lang="en-US" sz="1100" dirty="0"/>
              <a:t> </a:t>
            </a:r>
            <a:r>
              <a:rPr lang="en-US" sz="1100" dirty="0" err="1"/>
              <a:t>детей</a:t>
            </a:r>
            <a:r>
              <a:rPr lang="en-US" sz="1100" dirty="0"/>
              <a:t> • </a:t>
            </a:r>
            <a:r>
              <a:rPr lang="en-US" sz="1100" dirty="0" err="1"/>
              <a:t>Ряд</a:t>
            </a:r>
            <a:r>
              <a:rPr lang="en-US" sz="1100" dirty="0"/>
              <a:t> </a:t>
            </a:r>
            <a:r>
              <a:rPr lang="en-US" sz="1100" dirty="0" err="1"/>
              <a:t>взаимосвязанных</a:t>
            </a:r>
            <a:r>
              <a:rPr lang="en-US" sz="1100" dirty="0"/>
              <a:t> </a:t>
            </a:r>
            <a:r>
              <a:rPr lang="en-US" sz="1100" dirty="0" err="1"/>
              <a:t>пространств</a:t>
            </a:r>
            <a:r>
              <a:rPr lang="en-US" sz="1100" dirty="0"/>
              <a:t> </a:t>
            </a:r>
            <a:r>
              <a:rPr lang="en-US" sz="1100" dirty="0" err="1"/>
              <a:t>человеческого</a:t>
            </a:r>
            <a:r>
              <a:rPr lang="en-US" sz="1100" dirty="0"/>
              <a:t> </a:t>
            </a:r>
            <a:r>
              <a:rPr lang="en-US" sz="1100" dirty="0" err="1"/>
              <a:t>масштаба</a:t>
            </a:r>
            <a:r>
              <a:rPr lang="en-US" sz="1100" dirty="0"/>
              <a:t> </a:t>
            </a:r>
            <a:r>
              <a:rPr lang="en-US" sz="1100" dirty="0" err="1"/>
              <a:t>приводят</a:t>
            </a:r>
            <a:r>
              <a:rPr lang="en-US" sz="1100" dirty="0"/>
              <a:t> </a:t>
            </a:r>
            <a:r>
              <a:rPr lang="en-US" sz="1100" dirty="0" err="1"/>
              <a:t>посетителей</a:t>
            </a:r>
            <a:r>
              <a:rPr lang="en-US" sz="1100" dirty="0"/>
              <a:t> </a:t>
            </a:r>
            <a:r>
              <a:rPr lang="en-US" sz="1100" dirty="0" err="1"/>
              <a:t>и</a:t>
            </a:r>
            <a:r>
              <a:rPr lang="en-US" sz="1100" dirty="0"/>
              <a:t> </a:t>
            </a:r>
            <a:r>
              <a:rPr lang="en-US" sz="1100" dirty="0" err="1"/>
              <a:t>жителей</a:t>
            </a:r>
            <a:r>
              <a:rPr lang="en-US" sz="1100" dirty="0"/>
              <a:t> </a:t>
            </a:r>
            <a:r>
              <a:rPr lang="en-US" sz="1100" dirty="0" err="1"/>
              <a:t>в</a:t>
            </a:r>
            <a:r>
              <a:rPr lang="en-US" sz="1100" dirty="0"/>
              <a:t> </a:t>
            </a:r>
            <a:r>
              <a:rPr lang="en-US" sz="1100" dirty="0" err="1"/>
              <a:t>путешествии</a:t>
            </a:r>
            <a:r>
              <a:rPr lang="en-US" sz="1100" dirty="0"/>
              <a:t> </a:t>
            </a:r>
            <a:r>
              <a:rPr lang="en-US" sz="1100" dirty="0" err="1"/>
              <a:t>открытий</a:t>
            </a:r>
            <a:r>
              <a:rPr lang="en-US" sz="1100" dirty="0"/>
              <a:t> • </a:t>
            </a:r>
            <a:r>
              <a:rPr lang="en-US" sz="1100" dirty="0" err="1"/>
              <a:t>Детские</a:t>
            </a:r>
            <a:r>
              <a:rPr lang="en-US" sz="1100" dirty="0"/>
              <a:t> </a:t>
            </a:r>
            <a:r>
              <a:rPr lang="en-US" sz="1100" dirty="0" err="1"/>
              <a:t>сады</a:t>
            </a:r>
            <a:r>
              <a:rPr lang="en-US" sz="1100" dirty="0"/>
              <a:t>, </a:t>
            </a:r>
            <a:r>
              <a:rPr lang="en-US" sz="1100" dirty="0" err="1"/>
              <a:t>игровые</a:t>
            </a:r>
            <a:r>
              <a:rPr lang="en-US" sz="1100" dirty="0"/>
              <a:t> </a:t>
            </a:r>
            <a:r>
              <a:rPr lang="en-US" sz="1100" dirty="0" err="1"/>
              <a:t>площадки</a:t>
            </a:r>
            <a:r>
              <a:rPr lang="en-US" sz="1100" dirty="0"/>
              <a:t>, </a:t>
            </a:r>
            <a:r>
              <a:rPr lang="en-US" sz="1100" dirty="0" err="1"/>
              <a:t>тренажерные</a:t>
            </a:r>
            <a:r>
              <a:rPr lang="en-US" sz="1100" dirty="0"/>
              <a:t> </a:t>
            </a:r>
            <a:r>
              <a:rPr lang="en-US" sz="1100" dirty="0" err="1"/>
              <a:t>залы</a:t>
            </a:r>
            <a:r>
              <a:rPr lang="en-US" sz="1100" dirty="0"/>
              <a:t> </a:t>
            </a:r>
            <a:r>
              <a:rPr lang="en-US" sz="1100" dirty="0" err="1"/>
              <a:t>и</a:t>
            </a:r>
            <a:r>
              <a:rPr lang="en-US" sz="1100" dirty="0"/>
              <a:t> </a:t>
            </a:r>
            <a:r>
              <a:rPr lang="en-US" sz="1100" dirty="0" err="1"/>
              <a:t>бассейны</a:t>
            </a:r>
            <a:r>
              <a:rPr lang="en-US" sz="1100" dirty="0"/>
              <a:t>, </a:t>
            </a:r>
            <a:r>
              <a:rPr lang="en-US" sz="1100" dirty="0" err="1"/>
              <a:t>общественные</a:t>
            </a:r>
            <a:r>
              <a:rPr lang="en-US" sz="1100" dirty="0"/>
              <a:t> </a:t>
            </a:r>
            <a:r>
              <a:rPr lang="en-US" sz="1100" dirty="0" err="1"/>
              <a:t>магазины</a:t>
            </a:r>
            <a:r>
              <a:rPr lang="en-US" sz="1100" dirty="0"/>
              <a:t>, </a:t>
            </a:r>
            <a:r>
              <a:rPr lang="en-US" sz="1100" dirty="0" err="1"/>
              <a:t>карманные</a:t>
            </a:r>
            <a:r>
              <a:rPr lang="en-US" sz="1100" dirty="0"/>
              <a:t> </a:t>
            </a:r>
            <a:r>
              <a:rPr lang="en-US" sz="1100" dirty="0" err="1"/>
              <a:t>парки</a:t>
            </a:r>
            <a:r>
              <a:rPr lang="en-US" sz="1100" dirty="0"/>
              <a:t> </a:t>
            </a:r>
            <a:r>
              <a:rPr lang="en-US" sz="1100" dirty="0" err="1"/>
              <a:t>равномерно</a:t>
            </a:r>
            <a:r>
              <a:rPr lang="en-US" sz="1100" dirty="0"/>
              <a:t> </a:t>
            </a:r>
            <a:r>
              <a:rPr lang="en-US" sz="1100" dirty="0" err="1"/>
              <a:t>распределены</a:t>
            </a:r>
            <a:r>
              <a:rPr lang="en-US" sz="1100" dirty="0"/>
              <a:t> </a:t>
            </a:r>
            <a:r>
              <a:rPr lang="en-US" sz="1100" dirty="0" err="1"/>
              <a:t>по</a:t>
            </a:r>
            <a:r>
              <a:rPr lang="en-US" sz="1100" dirty="0"/>
              <a:t> </a:t>
            </a:r>
            <a:r>
              <a:rPr lang="en-US" sz="1100" dirty="0" err="1"/>
              <a:t>всему</a:t>
            </a:r>
            <a:r>
              <a:rPr lang="en-US" sz="1100" dirty="0"/>
              <a:t> </a:t>
            </a:r>
            <a:r>
              <a:rPr lang="en-US" sz="1100" dirty="0" err="1"/>
              <a:t>развитию</a:t>
            </a:r>
            <a:r>
              <a:rPr lang="en-US" sz="1100" dirty="0"/>
              <a:t> • </a:t>
            </a:r>
            <a:r>
              <a:rPr lang="en-US" sz="1100" dirty="0" err="1"/>
              <a:t>Вид</a:t>
            </a:r>
            <a:r>
              <a:rPr lang="en-US" sz="1100" dirty="0"/>
              <a:t> </a:t>
            </a:r>
            <a:r>
              <a:rPr lang="en-US" sz="1100" dirty="0" err="1"/>
              <a:t>на</a:t>
            </a:r>
            <a:r>
              <a:rPr lang="en-US" sz="1100" dirty="0"/>
              <a:t> </a:t>
            </a:r>
            <a:r>
              <a:rPr lang="en-US" sz="1100" dirty="0" err="1"/>
              <a:t>Бурдж-аль-Араб</a:t>
            </a:r>
            <a:r>
              <a:rPr lang="en-US" sz="1100" dirty="0"/>
              <a:t> </a:t>
            </a:r>
            <a:r>
              <a:rPr lang="en-US" sz="1100" dirty="0" err="1"/>
              <a:t>и</a:t>
            </a:r>
            <a:r>
              <a:rPr lang="en-US" sz="1100" dirty="0"/>
              <a:t> </a:t>
            </a:r>
            <a:r>
              <a:rPr lang="en-US" sz="1100" dirty="0" err="1"/>
              <a:t>горизонт</a:t>
            </a:r>
            <a:r>
              <a:rPr lang="en-US" sz="1100" dirty="0"/>
              <a:t> </a:t>
            </a:r>
            <a:r>
              <a:rPr lang="en-US" sz="1100" dirty="0" err="1"/>
              <a:t>Джумейры</a:t>
            </a:r>
            <a:endParaRPr lang="en-US" sz="1100" dirty="0"/>
          </a:p>
        </p:txBody>
      </p:sp>
      <p:cxnSp>
        <p:nvCxnSpPr>
          <p:cNvPr id="39" name="Straight Connector 30">
            <a:extLst>
              <a:ext uri="{FF2B5EF4-FFF2-40B4-BE49-F238E27FC236}">
                <a16:creationId xmlns:a16="http://schemas.microsoft.com/office/drawing/2014/main" id="{8D4B5F26-8713-4267-9186-183BB809C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A1EAF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2">
            <a:extLst>
              <a:ext uri="{FF2B5EF4-FFF2-40B4-BE49-F238E27FC236}">
                <a16:creationId xmlns:a16="http://schemas.microsoft.com/office/drawing/2014/main" id="{372C66DF-2004-4C24-8C07-554E41490D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A1EAF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83149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Background Gray Rectangle">
            <a:extLst>
              <a:ext uri="{FF2B5EF4-FFF2-40B4-BE49-F238E27FC236}">
                <a16:creationId xmlns:a16="http://schemas.microsoft.com/office/drawing/2014/main" id="{9B10F40A-E087-4CEB-9FE5-C7EEA4CEDC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5" name="Background Gray Rectangle">
            <a:extLst>
              <a:ext uri="{FF2B5EF4-FFF2-40B4-BE49-F238E27FC236}">
                <a16:creationId xmlns:a16="http://schemas.microsoft.com/office/drawing/2014/main" id="{EC1C013B-C078-4D80-BBB4-0CE08DDCC8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6" name="White Rectangle">
            <a:extLst>
              <a:ext uri="{FF2B5EF4-FFF2-40B4-BE49-F238E27FC236}">
                <a16:creationId xmlns:a16="http://schemas.microsoft.com/office/drawing/2014/main" id="{FE4D53DE-7016-40E0-A03F-0FB3896184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6276" y="685800"/>
            <a:ext cx="107442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F939AE8B-81FF-5249-81FB-DDEF0F68EA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17" r="1" b="18171"/>
          <a:stretch/>
        </p:blipFill>
        <p:spPr>
          <a:xfrm>
            <a:off x="633506" y="671602"/>
            <a:ext cx="10862677" cy="5514785"/>
          </a:xfrm>
          <a:prstGeom prst="rect">
            <a:avLst/>
          </a:prstGeom>
        </p:spPr>
      </p:pic>
      <p:cxnSp>
        <p:nvCxnSpPr>
          <p:cNvPr id="47" name="Vertical Connector">
            <a:extLst>
              <a:ext uri="{FF2B5EF4-FFF2-40B4-BE49-F238E27FC236}">
                <a16:creationId xmlns:a16="http://schemas.microsoft.com/office/drawing/2014/main" id="{F2775DA2-2C5C-4C85-B4BF-8DB3BFB49F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8BCDE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Horizontal Connector 2">
            <a:extLst>
              <a:ext uri="{FF2B5EF4-FFF2-40B4-BE49-F238E27FC236}">
                <a16:creationId xmlns:a16="http://schemas.microsoft.com/office/drawing/2014/main" id="{71A93627-6626-4571-A65B-6236ACAFBE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8BCDE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Стрелка вниз 5">
            <a:extLst>
              <a:ext uri="{FF2B5EF4-FFF2-40B4-BE49-F238E27FC236}">
                <a16:creationId xmlns:a16="http://schemas.microsoft.com/office/drawing/2014/main" id="{DCBEF52F-46C6-B84F-BD86-F90C5C4E1EE0}"/>
              </a:ext>
            </a:extLst>
          </p:cNvPr>
          <p:cNvSpPr/>
          <p:nvPr/>
        </p:nvSpPr>
        <p:spPr>
          <a:xfrm>
            <a:off x="5431809" y="3429000"/>
            <a:ext cx="354842" cy="856397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87471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цепь, электроника&#10;&#10;Автоматически созданное описание">
            <a:extLst>
              <a:ext uri="{FF2B5EF4-FFF2-40B4-BE49-F238E27FC236}">
                <a16:creationId xmlns:a16="http://schemas.microsoft.com/office/drawing/2014/main" id="{62790F32-A8A8-FC4B-8B4B-AD7357E69B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217" r="-2" b="28615"/>
          <a:stretch/>
        </p:blipFill>
        <p:spPr>
          <a:xfrm>
            <a:off x="7722330" y="3506112"/>
            <a:ext cx="4397481" cy="3351888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11" name="Рисунок 10" descr="Изображение выглядит как украшен, несколько&#10;&#10;Автоматически созданное описание">
            <a:extLst>
              <a:ext uri="{FF2B5EF4-FFF2-40B4-BE49-F238E27FC236}">
                <a16:creationId xmlns:a16="http://schemas.microsoft.com/office/drawing/2014/main" id="{F510AD7D-0580-EB41-AE0E-A05CF62802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940" r="1" b="28831"/>
          <a:stretch/>
        </p:blipFill>
        <p:spPr>
          <a:xfrm>
            <a:off x="25421" y="0"/>
            <a:ext cx="9154673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54B115-33F1-0241-B6CE-5234D96A59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8010" r="-2" b="10325"/>
          <a:stretch/>
        </p:blipFill>
        <p:spPr>
          <a:xfrm>
            <a:off x="6096000" y="79859"/>
            <a:ext cx="6023811" cy="3346394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14277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Background Gray Rectangle">
            <a:extLst>
              <a:ext uri="{FF2B5EF4-FFF2-40B4-BE49-F238E27FC236}">
                <a16:creationId xmlns:a16="http://schemas.microsoft.com/office/drawing/2014/main" id="{429E1EE9-E4C2-40A9-B9DE-FF110156C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4" name="Background Gray Rectangle">
            <a:extLst>
              <a:ext uri="{FF2B5EF4-FFF2-40B4-BE49-F238E27FC236}">
                <a16:creationId xmlns:a16="http://schemas.microsoft.com/office/drawing/2014/main" id="{1FF5E391-13EA-4378-95B1-C73488181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5" name="White Rectangle">
            <a:extLst>
              <a:ext uri="{FF2B5EF4-FFF2-40B4-BE49-F238E27FC236}">
                <a16:creationId xmlns:a16="http://schemas.microsoft.com/office/drawing/2014/main" id="{AD0DC7A3-7ED0-4155-ADCF-D332541FAF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6276" y="685800"/>
            <a:ext cx="107442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2F4B1E5-10D0-0343-8D85-EC5AB218EE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485" b="6637"/>
          <a:stretch/>
        </p:blipFill>
        <p:spPr>
          <a:xfrm>
            <a:off x="0" y="16830"/>
            <a:ext cx="12192000" cy="6846780"/>
          </a:xfrm>
          <a:prstGeom prst="rect">
            <a:avLst/>
          </a:prstGeom>
        </p:spPr>
      </p:pic>
      <p:cxnSp>
        <p:nvCxnSpPr>
          <p:cNvPr id="36" name="Vertical Connector">
            <a:extLst>
              <a:ext uri="{FF2B5EF4-FFF2-40B4-BE49-F238E27FC236}">
                <a16:creationId xmlns:a16="http://schemas.microsoft.com/office/drawing/2014/main" id="{4CDF7082-55B3-4B7D-8ECF-F1C96C500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1B77D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Horizontal Connector 2">
            <a:extLst>
              <a:ext uri="{FF2B5EF4-FFF2-40B4-BE49-F238E27FC236}">
                <a16:creationId xmlns:a16="http://schemas.microsoft.com/office/drawing/2014/main" id="{67D64140-8BC6-4CD1-8C2A-FB5BCE2354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1B77D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Стрелка влево 1">
            <a:extLst>
              <a:ext uri="{FF2B5EF4-FFF2-40B4-BE49-F238E27FC236}">
                <a16:creationId xmlns:a16="http://schemas.microsoft.com/office/drawing/2014/main" id="{10B38B4A-C005-BF4F-B208-1297CA472E16}"/>
              </a:ext>
            </a:extLst>
          </p:cNvPr>
          <p:cNvSpPr/>
          <p:nvPr/>
        </p:nvSpPr>
        <p:spPr>
          <a:xfrm>
            <a:off x="5962050" y="4250724"/>
            <a:ext cx="1136821" cy="407773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трелка вниз 2">
            <a:extLst>
              <a:ext uri="{FF2B5EF4-FFF2-40B4-BE49-F238E27FC236}">
                <a16:creationId xmlns:a16="http://schemas.microsoft.com/office/drawing/2014/main" id="{A1E3C3E3-2409-EE4A-8B3D-FBDD34935138}"/>
              </a:ext>
            </a:extLst>
          </p:cNvPr>
          <p:cNvSpPr/>
          <p:nvPr/>
        </p:nvSpPr>
        <p:spPr>
          <a:xfrm>
            <a:off x="5668083" y="2743769"/>
            <a:ext cx="345989" cy="815546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76348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нутренний, загроможденный, несколько&#10;&#10;Автоматически созданное описание">
            <a:extLst>
              <a:ext uri="{FF2B5EF4-FFF2-40B4-BE49-F238E27FC236}">
                <a16:creationId xmlns:a16="http://schemas.microsoft.com/office/drawing/2014/main" id="{E4836CDC-E899-6B43-8CA3-62F9012C2C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64776"/>
            <a:ext cx="12192000" cy="8659504"/>
          </a:xfrm>
          <a:prstGeom prst="rect">
            <a:avLst/>
          </a:prstGeom>
        </p:spPr>
      </p:pic>
      <p:sp>
        <p:nvSpPr>
          <p:cNvPr id="6" name="Стрелка влево 5">
            <a:extLst>
              <a:ext uri="{FF2B5EF4-FFF2-40B4-BE49-F238E27FC236}">
                <a16:creationId xmlns:a16="http://schemas.microsoft.com/office/drawing/2014/main" id="{58839CD6-B793-8D45-B5FB-F553E70297D3}"/>
              </a:ext>
            </a:extLst>
          </p:cNvPr>
          <p:cNvSpPr/>
          <p:nvPr/>
        </p:nvSpPr>
        <p:spPr>
          <a:xfrm>
            <a:off x="5311346" y="6165099"/>
            <a:ext cx="1569308" cy="580768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Стрелка вправо с вырезом 7">
            <a:extLst>
              <a:ext uri="{FF2B5EF4-FFF2-40B4-BE49-F238E27FC236}">
                <a16:creationId xmlns:a16="http://schemas.microsoft.com/office/drawing/2014/main" id="{90E7D68A-520D-8349-88B2-E0C354434A77}"/>
              </a:ext>
            </a:extLst>
          </p:cNvPr>
          <p:cNvSpPr/>
          <p:nvPr/>
        </p:nvSpPr>
        <p:spPr>
          <a:xfrm rot="20459528">
            <a:off x="5732060" y="5513696"/>
            <a:ext cx="736979" cy="4094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6265756"/>
      </p:ext>
    </p:extLst>
  </p:cSld>
  <p:clrMapOvr>
    <a:masterClrMapping/>
  </p:clrMapOvr>
</p:sld>
</file>

<file path=ppt/theme/theme1.xml><?xml version="1.0" encoding="utf-8"?>
<a:theme xmlns:a="http://schemas.openxmlformats.org/drawingml/2006/main" name="OffsetVTI">
  <a:themeElements>
    <a:clrScheme name="Стандартная">
      <a:dk1>
        <a:srgbClr val="000000"/>
      </a:dk1>
      <a:lt1>
        <a:srgbClr val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Dante">
      <a:majorFont>
        <a:latin typeface="Univers Light"/>
        <a:ea typeface=""/>
        <a:cs typeface=""/>
      </a:majorFont>
      <a:minorFont>
        <a:latin typeface="Univer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setVTI" id="{17A3166B-76FF-4669-8F6D-D4251AE158D8}" vid="{4532814A-B5F8-4CFD-BC69-A007D492DA47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</TotalTime>
  <Words>305</Words>
  <Application>Microsoft Macintosh PowerPoint</Application>
  <PresentationFormat>Широкоэкранный</PresentationFormat>
  <Paragraphs>55</Paragraphs>
  <Slides>25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3" baseType="lpstr">
      <vt:lpstr>Arial</vt:lpstr>
      <vt:lpstr>Calibri</vt:lpstr>
      <vt:lpstr>Dante (Headings)2</vt:lpstr>
      <vt:lpstr>Helvetica Neue Medium</vt:lpstr>
      <vt:lpstr>Univers</vt:lpstr>
      <vt:lpstr>Univers Light</vt:lpstr>
      <vt:lpstr>Wingdings 2</vt:lpstr>
      <vt:lpstr>OffsetVTI</vt:lpstr>
      <vt:lpstr>Madinat Jumeirah Living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План оплаты Madinat Jumeraih Living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Madinat Jumeirah Living</dc:title>
  <dc:creator>sofka_24@mail.ru</dc:creator>
  <cp:lastModifiedBy>sofka_24@mail.ru</cp:lastModifiedBy>
  <cp:revision>9</cp:revision>
  <dcterms:created xsi:type="dcterms:W3CDTF">2021-01-27T18:08:19Z</dcterms:created>
  <dcterms:modified xsi:type="dcterms:W3CDTF">2021-02-01T19:55:22Z</dcterms:modified>
</cp:coreProperties>
</file>